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Lst>
  <p:sldIdLst>
    <p:sldId id="256" r:id="rId2"/>
    <p:sldId id="257" r:id="rId3"/>
    <p:sldId id="258" r:id="rId4"/>
    <p:sldId id="277" r:id="rId5"/>
    <p:sldId id="259" r:id="rId6"/>
    <p:sldId id="265" r:id="rId7"/>
    <p:sldId id="271" r:id="rId8"/>
    <p:sldId id="272" r:id="rId9"/>
    <p:sldId id="279" r:id="rId10"/>
    <p:sldId id="266" r:id="rId11"/>
    <p:sldId id="276" r:id="rId12"/>
    <p:sldId id="278" r:id="rId13"/>
    <p:sldId id="267" r:id="rId14"/>
    <p:sldId id="268" r:id="rId15"/>
    <p:sldId id="274"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6F7E06-B7EA-4274-841E-6FEC5E72A05F}" v="2" dt="2024-09-06T16:08:15.205"/>
    <p1510:client id="{C2427A22-C140-4920-A1F0-E5C861CFDF2C}" v="13" dt="2024-09-07T09:23:39.472"/>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1C091D-550D-457D-8C0E-E1856C81CD6E}"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3772963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74243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02939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3103523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256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2860408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1C091D-550D-457D-8C0E-E1856C81CD6E}"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2296884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1C091D-550D-457D-8C0E-E1856C81CD6E}"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3226239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1C091D-550D-457D-8C0E-E1856C81CD6E}"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976367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1C091D-550D-457D-8C0E-E1856C81CD6E}"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1661258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1C091D-550D-457D-8C0E-E1856C81CD6E}" type="datetimeFigureOut">
              <a:rPr lang="en-GB" smtClean="0"/>
              <a:t>09/09/2024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2896193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1C091D-550D-457D-8C0E-E1856C81CD6E}" type="datetimeFigureOut">
              <a:rPr lang="en-GB" smtClean="0"/>
              <a:t>09/09/2024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1192493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1C091D-550D-457D-8C0E-E1856C81CD6E}" type="datetimeFigureOut">
              <a:rPr lang="en-GB" smtClean="0"/>
              <a:t>09/09/2024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1045464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C091D-550D-457D-8C0E-E1856C81CD6E}" type="datetimeFigureOut">
              <a:rPr lang="en-GB" smtClean="0"/>
              <a:t>09/09/2024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1136649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1C091D-550D-457D-8C0E-E1856C81CD6E}" type="datetimeFigureOut">
              <a:rPr lang="en-GB" smtClean="0"/>
              <a:t>09/09/2024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738C30-43FC-4165-8750-10CDD2C6E6E7}" type="slidenum">
              <a:rPr lang="en-GB" smtClean="0"/>
              <a:t>‹#›</a:t>
            </a:fld>
            <a:endParaRPr lang="en-GB"/>
          </a:p>
        </p:txBody>
      </p:sp>
    </p:spTree>
    <p:extLst>
      <p:ext uri="{BB962C8B-B14F-4D97-AF65-F5344CB8AC3E}">
        <p14:creationId xmlns:p14="http://schemas.microsoft.com/office/powerpoint/2010/main" val="1499785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738C30-43FC-4165-8750-10CDD2C6E6E7}" type="slidenum">
              <a:rPr lang="en-GB" smtClean="0"/>
              <a:t>‹#›</a:t>
            </a:fld>
            <a:endParaRPr lang="en-GB"/>
          </a:p>
        </p:txBody>
      </p:sp>
      <p:sp>
        <p:nvSpPr>
          <p:cNvPr id="5" name="Date Placeholder 4"/>
          <p:cNvSpPr>
            <a:spLocks noGrp="1"/>
          </p:cNvSpPr>
          <p:nvPr>
            <p:ph type="dt" sz="half" idx="10"/>
          </p:nvPr>
        </p:nvSpPr>
        <p:spPr/>
        <p:txBody>
          <a:bodyPr/>
          <a:lstStyle/>
          <a:p>
            <a:fld id="{561C091D-550D-457D-8C0E-E1856C81CD6E}" type="datetimeFigureOut">
              <a:rPr lang="en-GB" smtClean="0"/>
              <a:t>09/09/2024</a:t>
            </a:fld>
            <a:endParaRPr lang="en-GB"/>
          </a:p>
        </p:txBody>
      </p:sp>
    </p:spTree>
    <p:extLst>
      <p:ext uri="{BB962C8B-B14F-4D97-AF65-F5344CB8AC3E}">
        <p14:creationId xmlns:p14="http://schemas.microsoft.com/office/powerpoint/2010/main" val="869124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1C091D-550D-457D-8C0E-E1856C81CD6E}" type="datetimeFigureOut">
              <a:rPr lang="en-GB" smtClean="0"/>
              <a:t>09/09/2024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738C30-43FC-4165-8750-10CDD2C6E6E7}" type="slidenum">
              <a:rPr lang="en-GB" smtClean="0"/>
              <a:t>‹#›</a:t>
            </a:fld>
            <a:endParaRPr lang="en-GB"/>
          </a:p>
        </p:txBody>
      </p:sp>
    </p:spTree>
    <p:extLst>
      <p:ext uri="{BB962C8B-B14F-4D97-AF65-F5344CB8AC3E}">
        <p14:creationId xmlns:p14="http://schemas.microsoft.com/office/powerpoint/2010/main" val="100790207"/>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vents.teams.microsoft.com/event/d11fb377-c2bf-48d3-a8be-820ee4f094e6@5c304ac6-2a9a-4fa7-b21c-7f66684f4125" TargetMode="External"/><Relationship Id="rId2" Type="http://schemas.openxmlformats.org/officeDocument/2006/relationships/hyperlink" Target="https://events.teams.microsoft.com/event/c6ae9e10-6dc3-4605-ac63-f4be61951512@5c304ac6-2a9a-4fa7-b21c-7f66684f4125"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events.teams.microsoft.com/event/409d253e-bfd7-4a1b-be45-375d8506ced6@5c304ac6-2a9a-4fa7-b21c-7f66684f4125"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0423" y="1722427"/>
            <a:ext cx="4410720" cy="2328409"/>
          </a:xfrm>
        </p:spPr>
        <p:txBody>
          <a:bodyPr>
            <a:normAutofit/>
          </a:bodyPr>
          <a:lstStyle/>
          <a:p>
            <a:pPr algn="l">
              <a:lnSpc>
                <a:spcPct val="90000"/>
              </a:lnSpc>
            </a:pPr>
            <a:r>
              <a:rPr lang="en-GB"/>
              <a:t>Applying for Secondary Schools 2025</a:t>
            </a:r>
          </a:p>
        </p:txBody>
      </p:sp>
      <p:pic>
        <p:nvPicPr>
          <p:cNvPr id="6" name="Graphic 5" descr="Books">
            <a:extLst>
              <a:ext uri="{FF2B5EF4-FFF2-40B4-BE49-F238E27FC236}">
                <a16:creationId xmlns:a16="http://schemas.microsoft.com/office/drawing/2014/main" id="{A1CC12E7-EEFB-AA87-1BA7-E54271AA3B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15587" y="835016"/>
            <a:ext cx="1987658" cy="1987658"/>
          </a:xfrm>
          <a:prstGeom prst="rect">
            <a:avLst/>
          </a:prstGeom>
        </p:spPr>
      </p:pic>
      <p:pic>
        <p:nvPicPr>
          <p:cNvPr id="3" name="Picture 2">
            <a:extLst>
              <a:ext uri="{FF2B5EF4-FFF2-40B4-BE49-F238E27FC236}">
                <a16:creationId xmlns:a16="http://schemas.microsoft.com/office/drawing/2014/main" id="{27E1083E-852C-4570-1375-2EDAFB6DCE4F}"/>
              </a:ext>
            </a:extLst>
          </p:cNvPr>
          <p:cNvPicPr>
            <a:picLocks noChangeAspect="1"/>
          </p:cNvPicPr>
          <p:nvPr/>
        </p:nvPicPr>
        <p:blipFill>
          <a:blip r:embed="rId4"/>
          <a:stretch>
            <a:fillRect/>
          </a:stretch>
        </p:blipFill>
        <p:spPr>
          <a:xfrm>
            <a:off x="1320800" y="186588"/>
            <a:ext cx="1173738" cy="1296856"/>
          </a:xfrm>
          <a:prstGeom prst="rect">
            <a:avLst/>
          </a:prstGeom>
        </p:spPr>
      </p:pic>
    </p:spTree>
    <p:extLst>
      <p:ext uri="{BB962C8B-B14F-4D97-AF65-F5344CB8AC3E}">
        <p14:creationId xmlns:p14="http://schemas.microsoft.com/office/powerpoint/2010/main" val="36347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Applying for a Catholic Secondary School –</a:t>
            </a:r>
            <a:br>
              <a:rPr lang="en-US" dirty="0"/>
            </a:br>
            <a:endParaRPr lang="en-GB" dirty="0"/>
          </a:p>
        </p:txBody>
      </p:sp>
      <p:sp>
        <p:nvSpPr>
          <p:cNvPr id="3" name="Content Placeholder 2"/>
          <p:cNvSpPr>
            <a:spLocks noGrp="1"/>
          </p:cNvSpPr>
          <p:nvPr>
            <p:ph idx="1"/>
          </p:nvPr>
        </p:nvSpPr>
        <p:spPr/>
        <p:txBody>
          <a:bodyPr/>
          <a:lstStyle/>
          <a:p>
            <a:r>
              <a:rPr lang="en-US" dirty="0"/>
              <a:t>You may need to complete a Supplementary Information Form to show you are a practicing Catholic / Christian and this must be signed by your parish Priest / Minister</a:t>
            </a:r>
          </a:p>
          <a:p>
            <a:r>
              <a:rPr lang="en-US" dirty="0"/>
              <a:t>This information should be submitted to the school by 31 October 2024</a:t>
            </a:r>
          </a:p>
          <a:p>
            <a:endParaRPr lang="en-GB" dirty="0"/>
          </a:p>
        </p:txBody>
      </p:sp>
    </p:spTree>
    <p:extLst>
      <p:ext uri="{BB962C8B-B14F-4D97-AF65-F5344CB8AC3E}">
        <p14:creationId xmlns:p14="http://schemas.microsoft.com/office/powerpoint/2010/main" val="1916370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2A195-6D50-526A-9B8C-6B7AE539F32C}"/>
              </a:ext>
            </a:extLst>
          </p:cNvPr>
          <p:cNvSpPr>
            <a:spLocks noGrp="1"/>
          </p:cNvSpPr>
          <p:nvPr>
            <p:ph type="title"/>
          </p:nvPr>
        </p:nvSpPr>
        <p:spPr/>
        <p:txBody>
          <a:bodyPr/>
          <a:lstStyle/>
          <a:p>
            <a:r>
              <a:rPr lang="en-US" dirty="0"/>
              <a:t>Open Evenings</a:t>
            </a:r>
            <a:endParaRPr lang="en-GB" dirty="0"/>
          </a:p>
        </p:txBody>
      </p:sp>
      <p:pic>
        <p:nvPicPr>
          <p:cNvPr id="5" name="Content Placeholder 4">
            <a:extLst>
              <a:ext uri="{FF2B5EF4-FFF2-40B4-BE49-F238E27FC236}">
                <a16:creationId xmlns:a16="http://schemas.microsoft.com/office/drawing/2014/main" id="{5F2F78D9-39FB-47F5-C246-09BFFAEC6D9D}"/>
              </a:ext>
            </a:extLst>
          </p:cNvPr>
          <p:cNvPicPr>
            <a:picLocks noGrp="1" noChangeAspect="1"/>
          </p:cNvPicPr>
          <p:nvPr>
            <p:ph idx="1"/>
          </p:nvPr>
        </p:nvPicPr>
        <p:blipFill>
          <a:blip r:embed="rId2"/>
          <a:stretch>
            <a:fillRect/>
          </a:stretch>
        </p:blipFill>
        <p:spPr>
          <a:xfrm>
            <a:off x="1981840" y="2364492"/>
            <a:ext cx="5988358" cy="3473629"/>
          </a:xfrm>
        </p:spPr>
      </p:pic>
    </p:spTree>
    <p:extLst>
      <p:ext uri="{BB962C8B-B14F-4D97-AF65-F5344CB8AC3E}">
        <p14:creationId xmlns:p14="http://schemas.microsoft.com/office/powerpoint/2010/main" val="4031892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94CF627-7718-7761-A1FB-B7929ACD9443}"/>
              </a:ext>
            </a:extLst>
          </p:cNvPr>
          <p:cNvPicPr>
            <a:picLocks noGrp="1" noChangeAspect="1"/>
          </p:cNvPicPr>
          <p:nvPr>
            <p:ph idx="1"/>
          </p:nvPr>
        </p:nvPicPr>
        <p:blipFill>
          <a:blip r:embed="rId2"/>
          <a:stretch>
            <a:fillRect/>
          </a:stretch>
        </p:blipFill>
        <p:spPr>
          <a:xfrm>
            <a:off x="578490" y="737657"/>
            <a:ext cx="8372469" cy="2975488"/>
          </a:xfrm>
        </p:spPr>
      </p:pic>
    </p:spTree>
    <p:extLst>
      <p:ext uri="{BB962C8B-B14F-4D97-AF65-F5344CB8AC3E}">
        <p14:creationId xmlns:p14="http://schemas.microsoft.com/office/powerpoint/2010/main" val="3615413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r>
              <a:rPr lang="en-GB" dirty="0"/>
              <a:t>Your Preferred Schools </a:t>
            </a:r>
          </a:p>
        </p:txBody>
      </p:sp>
      <p:sp>
        <p:nvSpPr>
          <p:cNvPr id="3" name="Content Placeholder 2"/>
          <p:cNvSpPr>
            <a:spLocks noGrp="1"/>
          </p:cNvSpPr>
          <p:nvPr>
            <p:ph idx="1"/>
          </p:nvPr>
        </p:nvSpPr>
        <p:spPr>
          <a:xfrm>
            <a:off x="4654295" y="816638"/>
            <a:ext cx="4619706" cy="5224724"/>
          </a:xfrm>
        </p:spPr>
        <p:txBody>
          <a:bodyPr anchor="ctr">
            <a:normAutofit/>
          </a:bodyPr>
          <a:lstStyle/>
          <a:p>
            <a:pPr marL="0" indent="0">
              <a:lnSpc>
                <a:spcPct val="90000"/>
              </a:lnSpc>
              <a:buNone/>
            </a:pPr>
            <a:r>
              <a:rPr lang="en-US" sz="1500"/>
              <a:t>You are invited to name up to six preferences. You must name the schools in the order that you prefer them, with your most preferred school named first. </a:t>
            </a:r>
          </a:p>
          <a:p>
            <a:pPr marL="0" indent="0">
              <a:lnSpc>
                <a:spcPct val="90000"/>
              </a:lnSpc>
              <a:buNone/>
            </a:pPr>
            <a:r>
              <a:rPr lang="en-US" sz="1500"/>
              <a:t>All preferences are given equal weight and schools will not know your order of preference on your application. You do not gain any advantage if you only name one or two preferences, or if you name the same school more than once. </a:t>
            </a:r>
          </a:p>
          <a:p>
            <a:pPr marL="0" indent="0">
              <a:lnSpc>
                <a:spcPct val="90000"/>
              </a:lnSpc>
              <a:buNone/>
            </a:pPr>
            <a:r>
              <a:rPr lang="en-US" sz="1500"/>
              <a:t>If you meet the oversubscription criteria for more than one school you will be offered the one that is higher on your list of preferences. </a:t>
            </a:r>
          </a:p>
          <a:p>
            <a:pPr marL="0" indent="0">
              <a:lnSpc>
                <a:spcPct val="90000"/>
              </a:lnSpc>
              <a:buNone/>
            </a:pPr>
            <a:r>
              <a:rPr lang="en-US" sz="1500" b="1"/>
              <a:t>Reason for preference </a:t>
            </a:r>
          </a:p>
          <a:p>
            <a:pPr marL="0" indent="0">
              <a:lnSpc>
                <a:spcPct val="90000"/>
              </a:lnSpc>
              <a:buNone/>
            </a:pPr>
            <a:r>
              <a:rPr lang="en-US" sz="1500"/>
              <a:t>There is space on the application for you to give a reason for naming a school as a preference and this will be shared with the relevant school(s). Whilst a school will look at what you put here, this alone would not normally give priority for a place. If you wish to apply under any school's special criterion, you must make sure you comply with the school's requirements for supporting evidence. </a:t>
            </a:r>
            <a:endParaRPr lang="en-GB" sz="1500"/>
          </a:p>
        </p:txBody>
      </p:sp>
    </p:spTree>
    <p:extLst>
      <p:ext uri="{BB962C8B-B14F-4D97-AF65-F5344CB8AC3E}">
        <p14:creationId xmlns:p14="http://schemas.microsoft.com/office/powerpoint/2010/main" val="481891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43467" y="816638"/>
            <a:ext cx="3367359" cy="5224724"/>
          </a:xfrm>
        </p:spPr>
        <p:txBody>
          <a:bodyPr anchor="ctr">
            <a:normAutofit/>
          </a:bodyPr>
          <a:lstStyle/>
          <a:p>
            <a:r>
              <a:rPr lang="en-US"/>
              <a:t>Assessments of ability or aptitude </a:t>
            </a:r>
            <a:endParaRPr lang="en-GB"/>
          </a:p>
        </p:txBody>
      </p:sp>
      <p:sp>
        <p:nvSpPr>
          <p:cNvPr id="3" name="Content Placeholder 2"/>
          <p:cNvSpPr>
            <a:spLocks noGrp="1"/>
          </p:cNvSpPr>
          <p:nvPr>
            <p:ph idx="1"/>
          </p:nvPr>
        </p:nvSpPr>
        <p:spPr>
          <a:xfrm>
            <a:off x="4654295" y="816638"/>
            <a:ext cx="4619706" cy="5224724"/>
          </a:xfrm>
        </p:spPr>
        <p:txBody>
          <a:bodyPr anchor="ctr">
            <a:normAutofit/>
          </a:bodyPr>
          <a:lstStyle/>
          <a:p>
            <a:pPr marL="0" indent="0">
              <a:buNone/>
            </a:pPr>
            <a:r>
              <a:rPr lang="en-US" dirty="0"/>
              <a:t>Some selective schools may ask your child to undergo an assessment of their ability or aptitude for a particular discipline. This is stated in the individual schools' admissions criteria. </a:t>
            </a:r>
          </a:p>
          <a:p>
            <a:pPr marL="0" indent="0">
              <a:buNone/>
            </a:pPr>
            <a:endParaRPr lang="en-US" dirty="0"/>
          </a:p>
          <a:p>
            <a:pPr marL="0" indent="0">
              <a:buNone/>
            </a:pPr>
            <a:r>
              <a:rPr lang="en-US" dirty="0"/>
              <a:t>Results should all come through before the 31</a:t>
            </a:r>
            <a:r>
              <a:rPr lang="en-US" baseline="30000" dirty="0"/>
              <a:t>st</a:t>
            </a:r>
            <a:r>
              <a:rPr lang="en-US" dirty="0"/>
              <a:t> October, this will help you identify your choices on your application.</a:t>
            </a:r>
          </a:p>
          <a:p>
            <a:pPr marL="0" indent="0">
              <a:buNone/>
            </a:pPr>
            <a:endParaRPr lang="en-US" dirty="0"/>
          </a:p>
          <a:p>
            <a:pPr marL="0" indent="0">
              <a:buNone/>
            </a:pPr>
            <a:r>
              <a:rPr lang="en-US" dirty="0"/>
              <a:t>Include the grammar school choice on your application but include mainstream </a:t>
            </a:r>
            <a:r>
              <a:rPr lang="en-US"/>
              <a:t>schools also</a:t>
            </a:r>
            <a:endParaRPr lang="en-US" dirty="0"/>
          </a:p>
        </p:txBody>
      </p:sp>
    </p:spTree>
    <p:extLst>
      <p:ext uri="{BB962C8B-B14F-4D97-AF65-F5344CB8AC3E}">
        <p14:creationId xmlns:p14="http://schemas.microsoft.com/office/powerpoint/2010/main" val="403142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074B6-5595-E67B-6235-918F2EAC0308}"/>
              </a:ext>
            </a:extLst>
          </p:cNvPr>
          <p:cNvSpPr>
            <a:spLocks noGrp="1"/>
          </p:cNvSpPr>
          <p:nvPr>
            <p:ph type="title"/>
          </p:nvPr>
        </p:nvSpPr>
        <p:spPr/>
        <p:txBody>
          <a:bodyPr/>
          <a:lstStyle/>
          <a:p>
            <a:r>
              <a:rPr lang="en-US" dirty="0"/>
              <a:t>Getting Ready </a:t>
            </a:r>
            <a:endParaRPr lang="en-GB" dirty="0"/>
          </a:p>
        </p:txBody>
      </p:sp>
      <p:sp>
        <p:nvSpPr>
          <p:cNvPr id="3" name="Content Placeholder 2">
            <a:extLst>
              <a:ext uri="{FF2B5EF4-FFF2-40B4-BE49-F238E27FC236}">
                <a16:creationId xmlns:a16="http://schemas.microsoft.com/office/drawing/2014/main" id="{6832AFA2-7BCB-9610-8EEC-A4797818E7F2}"/>
              </a:ext>
            </a:extLst>
          </p:cNvPr>
          <p:cNvSpPr>
            <a:spLocks noGrp="1"/>
          </p:cNvSpPr>
          <p:nvPr>
            <p:ph idx="1"/>
          </p:nvPr>
        </p:nvSpPr>
        <p:spPr/>
        <p:txBody>
          <a:bodyPr/>
          <a:lstStyle/>
          <a:p>
            <a:r>
              <a:rPr lang="en-US" dirty="0"/>
              <a:t>You should start by gathering as much information about each school as possible. Information is available from:</a:t>
            </a:r>
          </a:p>
          <a:p>
            <a:r>
              <a:rPr lang="en-US" dirty="0"/>
              <a:t>• the school information pages</a:t>
            </a:r>
          </a:p>
          <a:p>
            <a:r>
              <a:rPr lang="en-US" dirty="0"/>
              <a:t>• school prospectuses </a:t>
            </a:r>
          </a:p>
          <a:p>
            <a:r>
              <a:rPr lang="en-US" dirty="0"/>
              <a:t>• school websites </a:t>
            </a:r>
          </a:p>
          <a:p>
            <a:r>
              <a:rPr lang="en-US" dirty="0"/>
              <a:t>• open evenings </a:t>
            </a:r>
          </a:p>
          <a:p>
            <a:r>
              <a:rPr lang="en-US" dirty="0"/>
              <a:t>• Ofsted reports – available from the school or online at www.ofsted.gov.uk</a:t>
            </a:r>
          </a:p>
          <a:p>
            <a:endParaRPr lang="en-GB" dirty="0"/>
          </a:p>
        </p:txBody>
      </p:sp>
    </p:spTree>
    <p:extLst>
      <p:ext uri="{BB962C8B-B14F-4D97-AF65-F5344CB8AC3E}">
        <p14:creationId xmlns:p14="http://schemas.microsoft.com/office/powerpoint/2010/main" val="1978521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sure your child is ready…</a:t>
            </a:r>
            <a:endParaRPr lang="en-GB" dirty="0"/>
          </a:p>
        </p:txBody>
      </p:sp>
      <p:sp>
        <p:nvSpPr>
          <p:cNvPr id="3" name="Content Placeholder 2"/>
          <p:cNvSpPr>
            <a:spLocks noGrp="1"/>
          </p:cNvSpPr>
          <p:nvPr>
            <p:ph idx="1"/>
          </p:nvPr>
        </p:nvSpPr>
        <p:spPr/>
        <p:txBody>
          <a:bodyPr/>
          <a:lstStyle/>
          <a:p>
            <a:r>
              <a:rPr lang="en-US" dirty="0"/>
              <a:t>SAT’s preparation</a:t>
            </a:r>
            <a:endParaRPr lang="en-GB" dirty="0"/>
          </a:p>
        </p:txBody>
      </p:sp>
    </p:spTree>
    <p:extLst>
      <p:ext uri="{BB962C8B-B14F-4D97-AF65-F5344CB8AC3E}">
        <p14:creationId xmlns:p14="http://schemas.microsoft.com/office/powerpoint/2010/main" val="3405780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07067" y="1397000"/>
            <a:ext cx="7766936" cy="2653836"/>
          </a:xfrm>
        </p:spPr>
        <p:txBody>
          <a:bodyPr vert="horz" lIns="91440" tIns="45720" rIns="91440" bIns="45720" rtlCol="0" anchor="b">
            <a:normAutofit/>
          </a:bodyPr>
          <a:lstStyle/>
          <a:p>
            <a:pPr algn="r"/>
            <a:r>
              <a:rPr lang="en-US" sz="5400" dirty="0"/>
              <a:t>Application Deadline</a:t>
            </a:r>
          </a:p>
        </p:txBody>
      </p:sp>
      <p:sp>
        <p:nvSpPr>
          <p:cNvPr id="3" name="Content Placeholder 2"/>
          <p:cNvSpPr>
            <a:spLocks noGrp="1"/>
          </p:cNvSpPr>
          <p:nvPr>
            <p:ph idx="1"/>
          </p:nvPr>
        </p:nvSpPr>
        <p:spPr>
          <a:xfrm>
            <a:off x="1507067" y="4050833"/>
            <a:ext cx="7766936" cy="1096899"/>
          </a:xfrm>
        </p:spPr>
        <p:txBody>
          <a:bodyPr vert="horz" lIns="91440" tIns="45720" rIns="91440" bIns="45720" rtlCol="0" anchor="t">
            <a:normAutofit/>
          </a:bodyPr>
          <a:lstStyle/>
          <a:p>
            <a:pPr marL="0" indent="0" algn="r">
              <a:buNone/>
            </a:pPr>
            <a:r>
              <a:rPr lang="en-US">
                <a:solidFill>
                  <a:schemeClr val="tx1">
                    <a:lumMod val="50000"/>
                    <a:lumOff val="50000"/>
                  </a:schemeClr>
                </a:solidFill>
              </a:rPr>
              <a:t>31 October 2024.</a:t>
            </a:r>
          </a:p>
        </p:txBody>
      </p:sp>
      <p:pic>
        <p:nvPicPr>
          <p:cNvPr id="4" name="Picture 3">
            <a:extLst>
              <a:ext uri="{FF2B5EF4-FFF2-40B4-BE49-F238E27FC236}">
                <a16:creationId xmlns:a16="http://schemas.microsoft.com/office/drawing/2014/main" id="{892F13D9-5730-E34C-71DD-B1EC88269BE1}"/>
              </a:ext>
            </a:extLst>
          </p:cNvPr>
          <p:cNvPicPr>
            <a:picLocks noChangeAspect="1"/>
          </p:cNvPicPr>
          <p:nvPr/>
        </p:nvPicPr>
        <p:blipFill>
          <a:blip r:embed="rId2"/>
          <a:stretch>
            <a:fillRect/>
          </a:stretch>
        </p:blipFill>
        <p:spPr>
          <a:xfrm>
            <a:off x="1151115" y="300104"/>
            <a:ext cx="1170533" cy="1292464"/>
          </a:xfrm>
          <a:prstGeom prst="rect">
            <a:avLst/>
          </a:prstGeom>
        </p:spPr>
      </p:pic>
    </p:spTree>
    <p:extLst>
      <p:ext uri="{BB962C8B-B14F-4D97-AF65-F5344CB8AC3E}">
        <p14:creationId xmlns:p14="http://schemas.microsoft.com/office/powerpoint/2010/main" val="592533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4855" y="1261331"/>
            <a:ext cx="3497565" cy="3002662"/>
          </a:xfrm>
        </p:spPr>
        <p:txBody>
          <a:bodyPr vert="horz" lIns="91440" tIns="45720" rIns="91440" bIns="45720" rtlCol="0" anchor="b">
            <a:normAutofit/>
          </a:bodyPr>
          <a:lstStyle/>
          <a:p>
            <a:r>
              <a:rPr lang="en-US" sz="4400"/>
              <a:t>Admission timetable</a:t>
            </a:r>
          </a:p>
        </p:txBody>
      </p:sp>
      <p:pic>
        <p:nvPicPr>
          <p:cNvPr id="8" name="Content Placeholder 7">
            <a:extLst>
              <a:ext uri="{FF2B5EF4-FFF2-40B4-BE49-F238E27FC236}">
                <a16:creationId xmlns:a16="http://schemas.microsoft.com/office/drawing/2014/main" id="{84657D0D-A880-EB87-F8FE-0E5E330ED039}"/>
              </a:ext>
            </a:extLst>
          </p:cNvPr>
          <p:cNvPicPr>
            <a:picLocks noGrp="1" noChangeAspect="1"/>
          </p:cNvPicPr>
          <p:nvPr>
            <p:ph idx="1"/>
          </p:nvPr>
        </p:nvPicPr>
        <p:blipFill>
          <a:blip r:embed="rId2"/>
          <a:stretch>
            <a:fillRect/>
          </a:stretch>
        </p:blipFill>
        <p:spPr>
          <a:xfrm>
            <a:off x="238363" y="263026"/>
            <a:ext cx="5655136" cy="4481694"/>
          </a:xfrm>
          <a:prstGeom prst="rect">
            <a:avLst/>
          </a:prstGeom>
        </p:spPr>
      </p:pic>
      <p:pic>
        <p:nvPicPr>
          <p:cNvPr id="3" name="Picture 2">
            <a:extLst>
              <a:ext uri="{FF2B5EF4-FFF2-40B4-BE49-F238E27FC236}">
                <a16:creationId xmlns:a16="http://schemas.microsoft.com/office/drawing/2014/main" id="{38EC5857-81D9-C0E0-93D8-13AEDD5941C7}"/>
              </a:ext>
            </a:extLst>
          </p:cNvPr>
          <p:cNvPicPr>
            <a:picLocks noChangeAspect="1"/>
          </p:cNvPicPr>
          <p:nvPr/>
        </p:nvPicPr>
        <p:blipFill>
          <a:blip r:embed="rId3"/>
          <a:stretch>
            <a:fillRect/>
          </a:stretch>
        </p:blipFill>
        <p:spPr>
          <a:xfrm>
            <a:off x="7679483" y="441174"/>
            <a:ext cx="1170533" cy="1292464"/>
          </a:xfrm>
          <a:prstGeom prst="rect">
            <a:avLst/>
          </a:prstGeom>
        </p:spPr>
      </p:pic>
    </p:spTree>
    <p:extLst>
      <p:ext uri="{BB962C8B-B14F-4D97-AF65-F5344CB8AC3E}">
        <p14:creationId xmlns:p14="http://schemas.microsoft.com/office/powerpoint/2010/main" val="85938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3C60B-FD1C-F9A0-B376-086CA060EA7A}"/>
              </a:ext>
            </a:extLst>
          </p:cNvPr>
          <p:cNvSpPr>
            <a:spLocks noGrp="1"/>
          </p:cNvSpPr>
          <p:nvPr>
            <p:ph type="title"/>
          </p:nvPr>
        </p:nvSpPr>
        <p:spPr/>
        <p:txBody>
          <a:bodyPr/>
          <a:lstStyle/>
          <a:p>
            <a:r>
              <a:rPr lang="en-GB" dirty="0"/>
              <a:t>On Line Briefing Sessions</a:t>
            </a:r>
          </a:p>
        </p:txBody>
      </p:sp>
      <p:sp>
        <p:nvSpPr>
          <p:cNvPr id="3" name="Content Placeholder 2">
            <a:extLst>
              <a:ext uri="{FF2B5EF4-FFF2-40B4-BE49-F238E27FC236}">
                <a16:creationId xmlns:a16="http://schemas.microsoft.com/office/drawing/2014/main" id="{056D29F2-DB79-595A-ED68-A46128B3F0C3}"/>
              </a:ext>
            </a:extLst>
          </p:cNvPr>
          <p:cNvSpPr>
            <a:spLocks noGrp="1"/>
          </p:cNvSpPr>
          <p:nvPr>
            <p:ph idx="1"/>
          </p:nvPr>
        </p:nvSpPr>
        <p:spPr/>
        <p:txBody>
          <a:bodyPr>
            <a:normAutofit fontScale="92500" lnSpcReduction="10000"/>
          </a:bodyPr>
          <a:lstStyle/>
          <a:p>
            <a:pPr algn="l"/>
            <a:r>
              <a:rPr lang="en-GB" b="1" i="0" dirty="0">
                <a:solidFill>
                  <a:srgbClr val="161616"/>
                </a:solidFill>
                <a:effectLst/>
                <a:latin typeface="Helvetica" panose="020B0604020202020204" pitchFamily="34" charset="0"/>
              </a:rPr>
              <a:t>Online briefing sessions</a:t>
            </a:r>
          </a:p>
          <a:p>
            <a:pPr algn="l"/>
            <a:r>
              <a:rPr lang="en-GB" b="0" i="0" dirty="0">
                <a:solidFill>
                  <a:srgbClr val="161616"/>
                </a:solidFill>
                <a:effectLst/>
                <a:latin typeface="Helvetica" panose="020B0604020202020204" pitchFamily="34" charset="0"/>
              </a:rPr>
              <a:t>Thurrock Council are hosting 3 online briefing sessions to explain the admissions process, answer your questions and help you apply for a school place. These sessions do not promote any particular school but give an overview of the whole process. Session times are:</a:t>
            </a:r>
          </a:p>
          <a:p>
            <a:pPr algn="l">
              <a:buFont typeface="Arial" panose="020B0604020202020204" pitchFamily="34" charset="0"/>
              <a:buChar char="•"/>
            </a:pPr>
            <a:r>
              <a:rPr lang="en-GB" b="0" i="0" u="none" strike="noStrike" dirty="0">
                <a:solidFill>
                  <a:srgbClr val="025DDD"/>
                </a:solidFill>
                <a:effectLst/>
                <a:latin typeface="Helvetica" panose="020B0604020202020204" pitchFamily="34" charset="0"/>
                <a:hlinkClick r:id="rId2"/>
              </a:rPr>
              <a:t>Wednesday 18 September 2024, 1pm to 2pm</a:t>
            </a:r>
            <a:endParaRPr lang="en-GB" b="0" i="0" dirty="0">
              <a:solidFill>
                <a:srgbClr val="161616"/>
              </a:solidFill>
              <a:effectLst/>
              <a:latin typeface="Helvetica" panose="020B0604020202020204" pitchFamily="34" charset="0"/>
            </a:endParaRPr>
          </a:p>
          <a:p>
            <a:pPr algn="l">
              <a:buFont typeface="Arial" panose="020B0604020202020204" pitchFamily="34" charset="0"/>
              <a:buChar char="•"/>
            </a:pPr>
            <a:r>
              <a:rPr lang="en-GB" b="0" i="0" u="none" strike="noStrike" dirty="0">
                <a:solidFill>
                  <a:srgbClr val="025DDD"/>
                </a:solidFill>
                <a:effectLst/>
                <a:latin typeface="Helvetica" panose="020B0604020202020204" pitchFamily="34" charset="0"/>
                <a:hlinkClick r:id="rId3"/>
              </a:rPr>
              <a:t>Wednesday 18 September 2024, 4pm to 5pm</a:t>
            </a:r>
            <a:endParaRPr lang="en-GB" b="0" i="0" dirty="0">
              <a:solidFill>
                <a:srgbClr val="161616"/>
              </a:solidFill>
              <a:effectLst/>
              <a:latin typeface="Helvetica" panose="020B0604020202020204" pitchFamily="34" charset="0"/>
            </a:endParaRPr>
          </a:p>
          <a:p>
            <a:pPr algn="l">
              <a:buFont typeface="Arial" panose="020B0604020202020204" pitchFamily="34" charset="0"/>
              <a:buChar char="•"/>
            </a:pPr>
            <a:r>
              <a:rPr lang="en-GB" b="0" i="0" u="none" strike="noStrike" dirty="0">
                <a:solidFill>
                  <a:srgbClr val="025DDD"/>
                </a:solidFill>
                <a:effectLst/>
                <a:latin typeface="Helvetica" panose="020B0604020202020204" pitchFamily="34" charset="0"/>
                <a:hlinkClick r:id="rId4"/>
              </a:rPr>
              <a:t>Wednesday 18 September 2024, 6:30pm to 7:30pm</a:t>
            </a:r>
            <a:endParaRPr lang="en-GB" b="0" i="0" u="none" strike="noStrike" dirty="0">
              <a:solidFill>
                <a:srgbClr val="025DDD"/>
              </a:solidFill>
              <a:effectLst/>
              <a:latin typeface="Helvetica" panose="020B0604020202020204" pitchFamily="34" charset="0"/>
            </a:endParaRPr>
          </a:p>
          <a:p>
            <a:pPr algn="l">
              <a:buFont typeface="Arial" panose="020B0604020202020204" pitchFamily="34" charset="0"/>
              <a:buChar char="•"/>
            </a:pPr>
            <a:endParaRPr lang="en-GB" dirty="0">
              <a:solidFill>
                <a:srgbClr val="025DDD"/>
              </a:solidFill>
              <a:latin typeface="Helvetica" panose="020B0604020202020204" pitchFamily="34" charset="0"/>
            </a:endParaRPr>
          </a:p>
          <a:p>
            <a:pPr algn="l">
              <a:buFont typeface="Arial" panose="020B0604020202020204" pitchFamily="34" charset="0"/>
              <a:buChar char="•"/>
            </a:pPr>
            <a:r>
              <a:rPr lang="en-GB" b="0" i="0" dirty="0">
                <a:solidFill>
                  <a:srgbClr val="025DDD"/>
                </a:solidFill>
                <a:effectLst/>
                <a:latin typeface="Helvetica" panose="020B0604020202020204" pitchFamily="34" charset="0"/>
              </a:rPr>
              <a:t>Find the link on –</a:t>
            </a:r>
          </a:p>
          <a:p>
            <a:pPr algn="l">
              <a:buFont typeface="Arial" panose="020B0604020202020204" pitchFamily="34" charset="0"/>
              <a:buChar char="•"/>
            </a:pPr>
            <a:r>
              <a:rPr lang="en-GB" b="0" i="0" dirty="0">
                <a:solidFill>
                  <a:srgbClr val="161616"/>
                </a:solidFill>
                <a:effectLst/>
                <a:latin typeface="Helvetica" panose="020B0604020202020204" pitchFamily="34" charset="0"/>
              </a:rPr>
              <a:t>https://www.thurrock.gov.uk/secondary-school-admissions/applying-for-secondary-school-place</a:t>
            </a:r>
          </a:p>
          <a:p>
            <a:endParaRPr lang="en-GB" dirty="0"/>
          </a:p>
        </p:txBody>
      </p:sp>
      <p:pic>
        <p:nvPicPr>
          <p:cNvPr id="4" name="Picture 3">
            <a:extLst>
              <a:ext uri="{FF2B5EF4-FFF2-40B4-BE49-F238E27FC236}">
                <a16:creationId xmlns:a16="http://schemas.microsoft.com/office/drawing/2014/main" id="{CF516783-CA11-9D44-507A-3595BF133D2A}"/>
              </a:ext>
            </a:extLst>
          </p:cNvPr>
          <p:cNvPicPr>
            <a:picLocks noChangeAspect="1"/>
          </p:cNvPicPr>
          <p:nvPr/>
        </p:nvPicPr>
        <p:blipFill>
          <a:blip r:embed="rId5"/>
          <a:stretch>
            <a:fillRect/>
          </a:stretch>
        </p:blipFill>
        <p:spPr>
          <a:xfrm>
            <a:off x="7512253" y="379411"/>
            <a:ext cx="1170533" cy="1292464"/>
          </a:xfrm>
          <a:prstGeom prst="rect">
            <a:avLst/>
          </a:prstGeom>
        </p:spPr>
      </p:pic>
    </p:spTree>
    <p:extLst>
      <p:ext uri="{BB962C8B-B14F-4D97-AF65-F5344CB8AC3E}">
        <p14:creationId xmlns:p14="http://schemas.microsoft.com/office/powerpoint/2010/main" val="1875254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GB"/>
              <a:t>Apply online</a:t>
            </a:r>
          </a:p>
        </p:txBody>
      </p:sp>
      <p:sp>
        <p:nvSpPr>
          <p:cNvPr id="21" name="Content Placeholder 2"/>
          <p:cNvSpPr>
            <a:spLocks noGrp="1"/>
          </p:cNvSpPr>
          <p:nvPr>
            <p:ph idx="1"/>
          </p:nvPr>
        </p:nvSpPr>
        <p:spPr>
          <a:xfrm>
            <a:off x="674332" y="1564641"/>
            <a:ext cx="8596668" cy="4476722"/>
          </a:xfrm>
        </p:spPr>
        <p:txBody>
          <a:bodyPr>
            <a:noAutofit/>
          </a:bodyPr>
          <a:lstStyle/>
          <a:p>
            <a:pPr marL="0" indent="0">
              <a:lnSpc>
                <a:spcPct val="90000"/>
              </a:lnSpc>
              <a:buNone/>
            </a:pPr>
            <a:r>
              <a:rPr lang="en-GB" sz="2000" dirty="0"/>
              <a:t>The easiest way to apply is </a:t>
            </a:r>
            <a:r>
              <a:rPr lang="en-GB" sz="2000" b="1" dirty="0"/>
              <a:t>online</a:t>
            </a:r>
            <a:r>
              <a:rPr lang="en-GB" sz="2000" dirty="0"/>
              <a:t> – go to thurrock.gov.uk/admissions and follow the instructions </a:t>
            </a:r>
          </a:p>
          <a:p>
            <a:pPr marL="0" indent="0">
              <a:lnSpc>
                <a:spcPct val="90000"/>
              </a:lnSpc>
              <a:buNone/>
            </a:pPr>
            <a:r>
              <a:rPr lang="en-GB" sz="2000" dirty="0"/>
              <a:t>on screen to make your application. </a:t>
            </a:r>
          </a:p>
          <a:p>
            <a:pPr marL="0" indent="0">
              <a:lnSpc>
                <a:spcPct val="90000"/>
              </a:lnSpc>
              <a:buNone/>
            </a:pPr>
            <a:r>
              <a:rPr lang="en-GB" sz="2000" b="1" dirty="0"/>
              <a:t>Your login account for this service is separate to the login accounts you may use for other </a:t>
            </a:r>
          </a:p>
          <a:p>
            <a:pPr marL="0" indent="0">
              <a:lnSpc>
                <a:spcPct val="90000"/>
              </a:lnSpc>
              <a:buNone/>
            </a:pPr>
            <a:r>
              <a:rPr lang="en-GB" sz="2000" b="1" dirty="0"/>
              <a:t>Thurrock Council services, such as council tax, benefits or housing.</a:t>
            </a:r>
          </a:p>
          <a:p>
            <a:pPr marL="0" indent="0">
              <a:lnSpc>
                <a:spcPct val="90000"/>
              </a:lnSpc>
              <a:buNone/>
            </a:pPr>
            <a:r>
              <a:rPr lang="en-GB" sz="2000" dirty="0"/>
              <a:t>Once you create an account you will be able to complete an application, review, amend and submit it online.</a:t>
            </a:r>
          </a:p>
          <a:p>
            <a:pPr marL="0" indent="0">
              <a:lnSpc>
                <a:spcPct val="90000"/>
              </a:lnSpc>
              <a:buNone/>
            </a:pPr>
            <a:r>
              <a:rPr lang="en-GB" sz="2000" dirty="0"/>
              <a:t>You will get an automatic confirmation that your application has been received. Once you have submitted your application online, if you make any changes – for example, change preference order – you must re-submit the application.</a:t>
            </a:r>
          </a:p>
          <a:p>
            <a:pPr marL="0" indent="0">
              <a:lnSpc>
                <a:spcPct val="90000"/>
              </a:lnSpc>
              <a:buNone/>
            </a:pPr>
            <a:r>
              <a:rPr lang="en-GB" sz="2000" dirty="0"/>
              <a:t>If you change your email address, you must notify our School Admissions team by emailing  - school.admissions@thurrock.gov.uk</a:t>
            </a:r>
          </a:p>
        </p:txBody>
      </p:sp>
      <p:pic>
        <p:nvPicPr>
          <p:cNvPr id="4" name="Picture 3">
            <a:extLst>
              <a:ext uri="{FF2B5EF4-FFF2-40B4-BE49-F238E27FC236}">
                <a16:creationId xmlns:a16="http://schemas.microsoft.com/office/drawing/2014/main" id="{74E0D939-E219-E552-6253-C651D4D34356}"/>
              </a:ext>
            </a:extLst>
          </p:cNvPr>
          <p:cNvPicPr>
            <a:picLocks noChangeAspect="1"/>
          </p:cNvPicPr>
          <p:nvPr/>
        </p:nvPicPr>
        <p:blipFill>
          <a:blip r:embed="rId2"/>
          <a:stretch>
            <a:fillRect/>
          </a:stretch>
        </p:blipFill>
        <p:spPr>
          <a:xfrm>
            <a:off x="7715453" y="170405"/>
            <a:ext cx="1170533" cy="1292464"/>
          </a:xfrm>
          <a:prstGeom prst="rect">
            <a:avLst/>
          </a:prstGeom>
        </p:spPr>
      </p:pic>
    </p:spTree>
    <p:extLst>
      <p:ext uri="{BB962C8B-B14F-4D97-AF65-F5344CB8AC3E}">
        <p14:creationId xmlns:p14="http://schemas.microsoft.com/office/powerpoint/2010/main" val="2453565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3467" y="816638"/>
            <a:ext cx="3367359" cy="5224724"/>
          </a:xfrm>
        </p:spPr>
        <p:txBody>
          <a:bodyPr anchor="ctr">
            <a:normAutofit/>
          </a:bodyPr>
          <a:lstStyle/>
          <a:p>
            <a:r>
              <a:rPr lang="en-US"/>
              <a:t>If you are applying to out of Thurrock schools -</a:t>
            </a:r>
            <a:endParaRPr lang="en-GB"/>
          </a:p>
        </p:txBody>
      </p:sp>
      <p:sp>
        <p:nvSpPr>
          <p:cNvPr id="3" name="Content Placeholder 2"/>
          <p:cNvSpPr>
            <a:spLocks noGrp="1"/>
          </p:cNvSpPr>
          <p:nvPr>
            <p:ph idx="1"/>
          </p:nvPr>
        </p:nvSpPr>
        <p:spPr>
          <a:xfrm>
            <a:off x="4569626" y="652159"/>
            <a:ext cx="5263175" cy="5553682"/>
          </a:xfrm>
        </p:spPr>
        <p:txBody>
          <a:bodyPr anchor="ctr">
            <a:noAutofit/>
          </a:bodyPr>
          <a:lstStyle/>
          <a:p>
            <a:pPr marL="0" indent="0">
              <a:lnSpc>
                <a:spcPct val="90000"/>
              </a:lnSpc>
              <a:buNone/>
            </a:pPr>
            <a:r>
              <a:rPr lang="en-GB" sz="2000" dirty="0"/>
              <a:t>How to complete your application</a:t>
            </a:r>
          </a:p>
          <a:p>
            <a:pPr marL="0" indent="0">
              <a:lnSpc>
                <a:spcPct val="90000"/>
              </a:lnSpc>
              <a:buNone/>
            </a:pPr>
            <a:r>
              <a:rPr lang="en-GB" sz="2000" dirty="0"/>
              <a:t>We recommend you apply online at thurrock.gov.uk/admissions</a:t>
            </a:r>
          </a:p>
          <a:p>
            <a:pPr marL="0" indent="0">
              <a:lnSpc>
                <a:spcPct val="90000"/>
              </a:lnSpc>
              <a:buNone/>
            </a:pPr>
            <a:r>
              <a:rPr lang="en-GB" sz="2000" dirty="0"/>
              <a:t>Each local authority has its own application form, whether it is electronic or a paper copy. You </a:t>
            </a:r>
          </a:p>
          <a:p>
            <a:pPr marL="0" indent="0">
              <a:lnSpc>
                <a:spcPct val="90000"/>
              </a:lnSpc>
              <a:buNone/>
            </a:pPr>
            <a:r>
              <a:rPr lang="en-GB" sz="2000" dirty="0"/>
              <a:t>must complete the application for the local authority area in which you live, regardless of which schools you are applying for.</a:t>
            </a:r>
          </a:p>
          <a:p>
            <a:pPr marL="0" indent="0">
              <a:lnSpc>
                <a:spcPct val="90000"/>
              </a:lnSpc>
              <a:buNone/>
            </a:pPr>
            <a:r>
              <a:rPr lang="en-GB" sz="2000" dirty="0"/>
              <a:t>If you are a Thurrock resident and want to apply for schools outside Thurrock, you must do so on the Thurrock application.</a:t>
            </a:r>
          </a:p>
          <a:p>
            <a:pPr marL="0" indent="0">
              <a:lnSpc>
                <a:spcPct val="90000"/>
              </a:lnSpc>
              <a:buNone/>
            </a:pPr>
            <a:r>
              <a:rPr lang="en-GB" sz="2000" dirty="0"/>
              <a:t>It is important that the application is completed fully and accurately. Your application may be adversely affected if there are omissions or inaccuracies</a:t>
            </a:r>
          </a:p>
        </p:txBody>
      </p:sp>
      <p:pic>
        <p:nvPicPr>
          <p:cNvPr id="4" name="Picture 3">
            <a:extLst>
              <a:ext uri="{FF2B5EF4-FFF2-40B4-BE49-F238E27FC236}">
                <a16:creationId xmlns:a16="http://schemas.microsoft.com/office/drawing/2014/main" id="{7EF31153-5B7B-6B92-9D25-FE8F4C1F0612}"/>
              </a:ext>
            </a:extLst>
          </p:cNvPr>
          <p:cNvPicPr>
            <a:picLocks noChangeAspect="1"/>
          </p:cNvPicPr>
          <p:nvPr/>
        </p:nvPicPr>
        <p:blipFill>
          <a:blip r:embed="rId2"/>
          <a:stretch>
            <a:fillRect/>
          </a:stretch>
        </p:blipFill>
        <p:spPr>
          <a:xfrm>
            <a:off x="918413" y="578048"/>
            <a:ext cx="1170533" cy="1292464"/>
          </a:xfrm>
          <a:prstGeom prst="rect">
            <a:avLst/>
          </a:prstGeom>
        </p:spPr>
      </p:pic>
    </p:spTree>
    <p:extLst>
      <p:ext uri="{BB962C8B-B14F-4D97-AF65-F5344CB8AC3E}">
        <p14:creationId xmlns:p14="http://schemas.microsoft.com/office/powerpoint/2010/main" val="2825331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6E86F-ACD9-0113-8BED-8F44B7CC1EA5}"/>
              </a:ext>
            </a:extLst>
          </p:cNvPr>
          <p:cNvSpPr>
            <a:spLocks noGrp="1"/>
          </p:cNvSpPr>
          <p:nvPr>
            <p:ph type="title"/>
          </p:nvPr>
        </p:nvSpPr>
        <p:spPr/>
        <p:txBody>
          <a:bodyPr/>
          <a:lstStyle/>
          <a:p>
            <a:r>
              <a:rPr lang="en-GB" dirty="0"/>
              <a:t>Home address</a:t>
            </a:r>
            <a:br>
              <a:rPr lang="en-GB" dirty="0"/>
            </a:br>
            <a:endParaRPr lang="en-GB" dirty="0"/>
          </a:p>
        </p:txBody>
      </p:sp>
      <p:sp>
        <p:nvSpPr>
          <p:cNvPr id="3" name="Content Placeholder 2">
            <a:extLst>
              <a:ext uri="{FF2B5EF4-FFF2-40B4-BE49-F238E27FC236}">
                <a16:creationId xmlns:a16="http://schemas.microsoft.com/office/drawing/2014/main" id="{0C7630B0-2564-167A-80D0-90A340565BC8}"/>
              </a:ext>
            </a:extLst>
          </p:cNvPr>
          <p:cNvSpPr>
            <a:spLocks noGrp="1"/>
          </p:cNvSpPr>
          <p:nvPr>
            <p:ph idx="1"/>
          </p:nvPr>
        </p:nvSpPr>
        <p:spPr/>
        <p:txBody>
          <a:bodyPr>
            <a:normAutofit/>
          </a:bodyPr>
          <a:lstStyle/>
          <a:p>
            <a:r>
              <a:rPr lang="en-US" dirty="0"/>
              <a:t>Thurrock normally process applications on the basis of the child's home address at the time of application and offer.</a:t>
            </a:r>
          </a:p>
          <a:p>
            <a:endParaRPr lang="en-US" dirty="0"/>
          </a:p>
          <a:p>
            <a:r>
              <a:rPr lang="en-US" dirty="0"/>
              <a:t>The home address is the address where the child is a permanent resident, or where the child is ordinarily resident. This is usually the address of the parent, or </a:t>
            </a:r>
            <a:r>
              <a:rPr lang="en-US" dirty="0" err="1"/>
              <a:t>carer</a:t>
            </a:r>
            <a:r>
              <a:rPr lang="en-US" dirty="0"/>
              <a:t> with parental responsibility. The adult with whom the child is ordinarily resident would receive Child Benefit for the child.</a:t>
            </a:r>
          </a:p>
          <a:p>
            <a:endParaRPr lang="en-US" dirty="0"/>
          </a:p>
          <a:p>
            <a:endParaRPr lang="en-US" dirty="0"/>
          </a:p>
        </p:txBody>
      </p:sp>
      <p:pic>
        <p:nvPicPr>
          <p:cNvPr id="4" name="Picture 3">
            <a:extLst>
              <a:ext uri="{FF2B5EF4-FFF2-40B4-BE49-F238E27FC236}">
                <a16:creationId xmlns:a16="http://schemas.microsoft.com/office/drawing/2014/main" id="{178E8040-A911-6FBE-C855-215DBFEB7D8A}"/>
              </a:ext>
            </a:extLst>
          </p:cNvPr>
          <p:cNvPicPr>
            <a:picLocks noChangeAspect="1"/>
          </p:cNvPicPr>
          <p:nvPr/>
        </p:nvPicPr>
        <p:blipFill>
          <a:blip r:embed="rId2"/>
          <a:stretch>
            <a:fillRect/>
          </a:stretch>
        </p:blipFill>
        <p:spPr>
          <a:xfrm>
            <a:off x="7563053" y="283408"/>
            <a:ext cx="1170533" cy="1292464"/>
          </a:xfrm>
          <a:prstGeom prst="rect">
            <a:avLst/>
          </a:prstGeom>
        </p:spPr>
      </p:pic>
    </p:spTree>
    <p:extLst>
      <p:ext uri="{BB962C8B-B14F-4D97-AF65-F5344CB8AC3E}">
        <p14:creationId xmlns:p14="http://schemas.microsoft.com/office/powerpoint/2010/main" val="4126234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D2922-CEBB-F14F-8842-906435589788}"/>
              </a:ext>
            </a:extLst>
          </p:cNvPr>
          <p:cNvSpPr>
            <a:spLocks noGrp="1"/>
          </p:cNvSpPr>
          <p:nvPr>
            <p:ph type="title"/>
          </p:nvPr>
        </p:nvSpPr>
        <p:spPr/>
        <p:txBody>
          <a:bodyPr/>
          <a:lstStyle/>
          <a:p>
            <a:r>
              <a:rPr lang="en-GB" dirty="0"/>
              <a:t>Late applications</a:t>
            </a:r>
            <a:br>
              <a:rPr lang="en-GB" dirty="0"/>
            </a:br>
            <a:endParaRPr lang="en-GB" dirty="0"/>
          </a:p>
        </p:txBody>
      </p:sp>
      <p:sp>
        <p:nvSpPr>
          <p:cNvPr id="3" name="Content Placeholder 2">
            <a:extLst>
              <a:ext uri="{FF2B5EF4-FFF2-40B4-BE49-F238E27FC236}">
                <a16:creationId xmlns:a16="http://schemas.microsoft.com/office/drawing/2014/main" id="{1DEC2806-A8D6-FF7E-059F-76BA5E931EB6}"/>
              </a:ext>
            </a:extLst>
          </p:cNvPr>
          <p:cNvSpPr>
            <a:spLocks noGrp="1"/>
          </p:cNvSpPr>
          <p:nvPr>
            <p:ph idx="1"/>
          </p:nvPr>
        </p:nvSpPr>
        <p:spPr/>
        <p:txBody>
          <a:bodyPr>
            <a:normAutofit/>
          </a:bodyPr>
          <a:lstStyle/>
          <a:p>
            <a:r>
              <a:rPr lang="en-GB" dirty="0"/>
              <a:t>If you miss the closing date Applications received after the closing date will be considered after those that are received on time and after the first round of offers have been made. </a:t>
            </a:r>
            <a:endParaRPr lang="en-US" dirty="0"/>
          </a:p>
          <a:p>
            <a:endParaRPr lang="en-US" dirty="0"/>
          </a:p>
          <a:p>
            <a:r>
              <a:rPr lang="en-GB" dirty="0"/>
              <a:t>Last year Thurrock Council co-ordinated the admissions to Thurrock secondary schools and 77.7% of parents who applied on time had their first preference met in the initial round of offers.</a:t>
            </a:r>
          </a:p>
        </p:txBody>
      </p:sp>
    </p:spTree>
    <p:extLst>
      <p:ext uri="{BB962C8B-B14F-4D97-AF65-F5344CB8AC3E}">
        <p14:creationId xmlns:p14="http://schemas.microsoft.com/office/powerpoint/2010/main" val="179459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6FB76-8B46-6709-0A17-CA8E52A32D77}"/>
              </a:ext>
            </a:extLst>
          </p:cNvPr>
          <p:cNvSpPr>
            <a:spLocks noGrp="1"/>
          </p:cNvSpPr>
          <p:nvPr>
            <p:ph type="title"/>
          </p:nvPr>
        </p:nvSpPr>
        <p:spPr/>
        <p:txBody>
          <a:bodyPr/>
          <a:lstStyle/>
          <a:p>
            <a:r>
              <a:rPr lang="en-GB" dirty="0"/>
              <a:t>Your preferred schools </a:t>
            </a:r>
          </a:p>
        </p:txBody>
      </p:sp>
      <p:sp>
        <p:nvSpPr>
          <p:cNvPr id="3" name="Content Placeholder 2">
            <a:extLst>
              <a:ext uri="{FF2B5EF4-FFF2-40B4-BE49-F238E27FC236}">
                <a16:creationId xmlns:a16="http://schemas.microsoft.com/office/drawing/2014/main" id="{E1AFE4F3-A86C-FA80-AD0E-6934522CA241}"/>
              </a:ext>
            </a:extLst>
          </p:cNvPr>
          <p:cNvSpPr>
            <a:spLocks noGrp="1"/>
          </p:cNvSpPr>
          <p:nvPr>
            <p:ph idx="1"/>
          </p:nvPr>
        </p:nvSpPr>
        <p:spPr/>
        <p:txBody>
          <a:bodyPr>
            <a:normAutofit lnSpcReduction="10000"/>
          </a:bodyPr>
          <a:lstStyle/>
          <a:p>
            <a:r>
              <a:rPr lang="en-GB" dirty="0"/>
              <a:t>You are invited to name up to six preferences. </a:t>
            </a:r>
          </a:p>
          <a:p>
            <a:r>
              <a:rPr lang="en-GB" dirty="0"/>
              <a:t>You must name the schools in the order that you prefer them, with your most preferred school named first. </a:t>
            </a:r>
          </a:p>
          <a:p>
            <a:r>
              <a:rPr lang="en-GB" dirty="0"/>
              <a:t>All preferences are given equal weight and schools will not know your order of preference on your application. </a:t>
            </a:r>
          </a:p>
          <a:p>
            <a:r>
              <a:rPr lang="en-GB" dirty="0"/>
              <a:t>You do not gain any advantage if you name only one or two preferences, or if you name the same school more than once. </a:t>
            </a:r>
          </a:p>
          <a:p>
            <a:r>
              <a:rPr lang="en-GB" dirty="0"/>
              <a:t>Whilst the local authority has a responsibility to make a place available for your child, it does not necessarily have to be at one of your named preferences, nor at your nearest school. If you meet the oversubscription criteria for more than one school you will be offered the one that is higher on your list of preferences.</a:t>
            </a:r>
          </a:p>
        </p:txBody>
      </p:sp>
    </p:spTree>
    <p:extLst>
      <p:ext uri="{BB962C8B-B14F-4D97-AF65-F5344CB8AC3E}">
        <p14:creationId xmlns:p14="http://schemas.microsoft.com/office/powerpoint/2010/main" val="2646960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7246</TotalTime>
  <Words>1031</Words>
  <Application>Microsoft Office PowerPoint</Application>
  <PresentationFormat>Widescreen</PresentationFormat>
  <Paragraphs>67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Helvetica</vt:lpstr>
      <vt:lpstr>Trebuchet MS</vt:lpstr>
      <vt:lpstr>Wingdings 3</vt:lpstr>
      <vt:lpstr>Facet</vt:lpstr>
      <vt:lpstr>Applying for Secondary Schools 2025</vt:lpstr>
      <vt:lpstr>Application Deadline</vt:lpstr>
      <vt:lpstr>Admission timetable</vt:lpstr>
      <vt:lpstr>On Line Briefing Sessions</vt:lpstr>
      <vt:lpstr>Apply online</vt:lpstr>
      <vt:lpstr>If you are applying to out of Thurrock schools -</vt:lpstr>
      <vt:lpstr>Home address </vt:lpstr>
      <vt:lpstr>Late applications </vt:lpstr>
      <vt:lpstr>Your preferred schools </vt:lpstr>
      <vt:lpstr>Applying for a Catholic Secondary School – </vt:lpstr>
      <vt:lpstr>Open Evenings</vt:lpstr>
      <vt:lpstr>PowerPoint Presentation</vt:lpstr>
      <vt:lpstr>Your Preferred Schools </vt:lpstr>
      <vt:lpstr>Assessments of ability or aptitude </vt:lpstr>
      <vt:lpstr>Getting Ready </vt:lpstr>
      <vt:lpstr>Making sure your child is ready…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for secondary Schools 2020</dc:title>
  <dc:creator>Mrs Manning</dc:creator>
  <cp:lastModifiedBy>Francesca Renoldi</cp:lastModifiedBy>
  <cp:revision>15</cp:revision>
  <dcterms:created xsi:type="dcterms:W3CDTF">2019-09-05T16:16:03Z</dcterms:created>
  <dcterms:modified xsi:type="dcterms:W3CDTF">2024-09-09T12:49:10Z</dcterms:modified>
</cp:coreProperties>
</file>