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1"/>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6" r:id="rId28"/>
    <p:sldId id="304" r:id="rId29"/>
    <p:sldId id="305" r:id="rId30"/>
  </p:sldIdLst>
  <p:sldSz cx="9144000" cy="5143500" type="screen16x9"/>
  <p:notesSz cx="6858000" cy="9144000"/>
  <p:embeddedFontLst>
    <p:embeddedFont>
      <p:font typeface="Cambria Math" panose="02040503050406030204" pitchFamily="18" charset="0"/>
      <p:regular r:id="rId32"/>
    </p:embeddedFont>
    <p:embeddedFont>
      <p:font typeface="Nunito" pitchFamily="2" charset="0"/>
      <p:regular r:id="rId33"/>
      <p:bold r:id="rId34"/>
      <p:italic r:id="rId35"/>
      <p:boldItalic r:id="rId36"/>
    </p:embeddedFont>
    <p:embeddedFont>
      <p:font typeface="Nunito Sans SemiBold"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0FB575-62B9-45C1-992E-5932B5681ACD}" v="40" dt="2025-03-31T13:00:58.2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59"/>
    <p:restoredTop sz="84615" autoAdjust="0"/>
  </p:normalViewPr>
  <p:slideViewPr>
    <p:cSldViewPr snapToGrid="0">
      <p:cViewPr varScale="1">
        <p:scale>
          <a:sx n="92" d="100"/>
          <a:sy n="92" d="100"/>
        </p:scale>
        <p:origin x="132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a Renoldi" userId="fa080de4-dae0-4e7e-9597-02f89f7aaf15" providerId="ADAL" clId="{1B0FB575-62B9-45C1-992E-5932B5681ACD}"/>
    <pc:docChg chg="addSld delSld modSld">
      <pc:chgData name="Francesca Renoldi" userId="fa080de4-dae0-4e7e-9597-02f89f7aaf15" providerId="ADAL" clId="{1B0FB575-62B9-45C1-992E-5932B5681ACD}" dt="2025-03-31T13:00:58.289" v="43"/>
      <pc:docMkLst>
        <pc:docMk/>
      </pc:docMkLst>
      <pc:sldChg chg="del">
        <pc:chgData name="Francesca Renoldi" userId="fa080de4-dae0-4e7e-9597-02f89f7aaf15" providerId="ADAL" clId="{1B0FB575-62B9-45C1-992E-5932B5681ACD}" dt="2025-03-31T12:57:26.254" v="0" actId="47"/>
        <pc:sldMkLst>
          <pc:docMk/>
          <pc:sldMk cId="0" sldId="256"/>
        </pc:sldMkLst>
      </pc:sldChg>
      <pc:sldChg chg="add">
        <pc:chgData name="Francesca Renoldi" userId="fa080de4-dae0-4e7e-9597-02f89f7aaf15" providerId="ADAL" clId="{1B0FB575-62B9-45C1-992E-5932B5681ACD}" dt="2025-03-31T12:57:28.584" v="1"/>
        <pc:sldMkLst>
          <pc:docMk/>
          <pc:sldMk cId="0" sldId="257"/>
        </pc:sldMkLst>
      </pc:sldChg>
      <pc:sldChg chg="modSp modAnim">
        <pc:chgData name="Francesca Renoldi" userId="fa080de4-dae0-4e7e-9597-02f89f7aaf15" providerId="ADAL" clId="{1B0FB575-62B9-45C1-992E-5932B5681ACD}" dt="2025-03-31T12:59:10.308" v="38" actId="20577"/>
        <pc:sldMkLst>
          <pc:docMk/>
          <pc:sldMk cId="2681730264" sldId="281"/>
        </pc:sldMkLst>
        <pc:spChg chg="mod">
          <ac:chgData name="Francesca Renoldi" userId="fa080de4-dae0-4e7e-9597-02f89f7aaf15" providerId="ADAL" clId="{1B0FB575-62B9-45C1-992E-5932B5681ACD}" dt="2025-03-31T12:59:10.308" v="38" actId="20577"/>
          <ac:spMkLst>
            <pc:docMk/>
            <pc:sldMk cId="2681730264" sldId="281"/>
            <ac:spMk id="3" creationId="{85A2505B-3844-4AD7-B2E2-D185A589BEE8}"/>
          </ac:spMkLst>
        </pc:spChg>
      </pc:sldChg>
      <pc:sldChg chg="modSp">
        <pc:chgData name="Francesca Renoldi" userId="fa080de4-dae0-4e7e-9597-02f89f7aaf15" providerId="ADAL" clId="{1B0FB575-62B9-45C1-992E-5932B5681ACD}" dt="2025-03-31T12:58:53.940" v="37" actId="20577"/>
        <pc:sldMkLst>
          <pc:docMk/>
          <pc:sldMk cId="1189007070" sldId="282"/>
        </pc:sldMkLst>
        <pc:spChg chg="mod">
          <ac:chgData name="Francesca Renoldi" userId="fa080de4-dae0-4e7e-9597-02f89f7aaf15" providerId="ADAL" clId="{1B0FB575-62B9-45C1-992E-5932B5681ACD}" dt="2025-03-31T12:58:53.940" v="37" actId="20577"/>
          <ac:spMkLst>
            <pc:docMk/>
            <pc:sldMk cId="1189007070" sldId="282"/>
            <ac:spMk id="3" creationId="{C18DEC1D-D834-4F62-AE38-1883A34C3F3E}"/>
          </ac:spMkLst>
        </pc:spChg>
      </pc:sldChg>
      <pc:sldChg chg="del">
        <pc:chgData name="Francesca Renoldi" userId="fa080de4-dae0-4e7e-9597-02f89f7aaf15" providerId="ADAL" clId="{1B0FB575-62B9-45C1-992E-5932B5681ACD}" dt="2025-03-31T12:59:54.656" v="39" actId="47"/>
        <pc:sldMkLst>
          <pc:docMk/>
          <pc:sldMk cId="1354907036" sldId="284"/>
        </pc:sldMkLst>
      </pc:sldChg>
      <pc:sldChg chg="del">
        <pc:chgData name="Francesca Renoldi" userId="fa080de4-dae0-4e7e-9597-02f89f7aaf15" providerId="ADAL" clId="{1B0FB575-62B9-45C1-992E-5932B5681ACD}" dt="2025-03-31T13:00:02.392" v="40" actId="47"/>
        <pc:sldMkLst>
          <pc:docMk/>
          <pc:sldMk cId="514345142" sldId="285"/>
        </pc:sldMkLst>
      </pc:sldChg>
      <pc:sldChg chg="del">
        <pc:chgData name="Francesca Renoldi" userId="fa080de4-dae0-4e7e-9597-02f89f7aaf15" providerId="ADAL" clId="{1B0FB575-62B9-45C1-992E-5932B5681ACD}" dt="2025-03-31T13:00:16.656" v="41" actId="47"/>
        <pc:sldMkLst>
          <pc:docMk/>
          <pc:sldMk cId="1977251790" sldId="287"/>
        </pc:sldMkLst>
      </pc:sldChg>
      <pc:sldChg chg="add">
        <pc:chgData name="Francesca Renoldi" userId="fa080de4-dae0-4e7e-9597-02f89f7aaf15" providerId="ADAL" clId="{1B0FB575-62B9-45C1-992E-5932B5681ACD}" dt="2025-03-31T13:00:44.096" v="42"/>
        <pc:sldMkLst>
          <pc:docMk/>
          <pc:sldMk cId="0" sldId="304"/>
        </pc:sldMkLst>
      </pc:sldChg>
      <pc:sldChg chg="add">
        <pc:chgData name="Francesca Renoldi" userId="fa080de4-dae0-4e7e-9597-02f89f7aaf15" providerId="ADAL" clId="{1B0FB575-62B9-45C1-992E-5932B5681ACD}" dt="2025-03-31T13:00:58.289" v="43"/>
        <pc:sldMkLst>
          <pc:docMk/>
          <pc:sldMk cId="0" sldId="305"/>
        </pc:sldMkLst>
      </pc:sldChg>
      <pc:sldMasterChg chg="delSldLayout">
        <pc:chgData name="Francesca Renoldi" userId="fa080de4-dae0-4e7e-9597-02f89f7aaf15" providerId="ADAL" clId="{1B0FB575-62B9-45C1-992E-5932B5681ACD}" dt="2025-03-31T12:57:26.254" v="0" actId="47"/>
        <pc:sldMasterMkLst>
          <pc:docMk/>
          <pc:sldMasterMk cId="0" sldId="2147483669"/>
        </pc:sldMasterMkLst>
        <pc:sldLayoutChg chg="del">
          <pc:chgData name="Francesca Renoldi" userId="fa080de4-dae0-4e7e-9597-02f89f7aaf15" providerId="ADAL" clId="{1B0FB575-62B9-45C1-992E-5932B5681ACD}" dt="2025-03-31T12:57:26.254" v="0" actId="47"/>
          <pc:sldLayoutMkLst>
            <pc:docMk/>
            <pc:sldMasterMk cId="0" sldId="2147483669"/>
            <pc:sldLayoutMk cId="0" sldId="214748366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2% of questions: summarising main ideas from more than one paragraph.</a:t>
            </a:r>
          </a:p>
          <a:p>
            <a:pPr marL="158750" indent="0">
              <a:buNone/>
            </a:pPr>
            <a:r>
              <a:rPr lang="en-GB" dirty="0"/>
              <a:t>6% of questions: making comparisons within the text</a:t>
            </a:r>
          </a:p>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a:p>
            <a:pPr marL="158750" indent="0">
              <a:buNone/>
            </a:pPr>
            <a:r>
              <a:rPr lang="en-GB" dirty="0"/>
              <a:t>Note that for question 18, equivalent fractions e.g. ¾ are accepted. </a:t>
            </a:r>
          </a:p>
        </p:txBody>
      </p:sp>
    </p:spTree>
    <p:extLst>
      <p:ext uri="{BB962C8B-B14F-4D97-AF65-F5344CB8AC3E}">
        <p14:creationId xmlns:p14="http://schemas.microsoft.com/office/powerpoint/2010/main" val="2572046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3 Reasoning SATs paper. </a:t>
            </a:r>
          </a:p>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3 Reasoning SATs paper. </a:t>
            </a:r>
          </a:p>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some schools will want to remove the first bullet point, encouraging pupils not to revise at home and instead keep revision in school.</a:t>
            </a:r>
          </a:p>
        </p:txBody>
      </p:sp>
    </p:spTree>
    <p:extLst>
      <p:ext uri="{BB962C8B-B14F-4D97-AF65-F5344CB8AC3E}">
        <p14:creationId xmlns:p14="http://schemas.microsoft.com/office/powerpoint/2010/main" val="3702807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t>
            </a:r>
            <a:r>
              <a:rPr lang="en-GB" dirty="0" err="1"/>
              <a:t>www.gov.uk</a:t>
            </a:r>
            <a:r>
              <a:rPr lang="en-GB" dirty="0"/>
              <a:t>/government/publications/key-stage-2-tests-access-arrangements) gives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2024 GPS SATs paper. </a:t>
            </a:r>
            <a:br>
              <a:rPr lang="en-GB" dirty="0"/>
            </a:br>
            <a:r>
              <a:rPr lang="en-GB" dirty="0"/>
              <a:t>For question 47 the answer scheme details several correct answers and answers that should not be accepted (e.g. misspellings of verb forms or errors in punctuation or capitalisation.)</a:t>
            </a:r>
          </a:p>
        </p:txBody>
      </p:sp>
    </p:spTree>
    <p:extLst>
      <p:ext uri="{BB962C8B-B14F-4D97-AF65-F5344CB8AC3E}">
        <p14:creationId xmlns:p14="http://schemas.microsoft.com/office/powerpoint/2010/main" val="3376840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2024 Spelling SATs paper. </a:t>
            </a:r>
          </a:p>
        </p:txBody>
      </p:sp>
    </p:spTree>
    <p:extLst>
      <p:ext uri="{BB962C8B-B14F-4D97-AF65-F5344CB8AC3E}">
        <p14:creationId xmlns:p14="http://schemas.microsoft.com/office/powerpoint/2010/main" val="3084230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F5EFE8-C247-BA50-93E9-C23BB7F1DC1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2F5D0B6-7EC6-08FC-7DCF-E3D05EFE05E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03EE037-1D4C-BF06-8E60-7E7E645B7378}"/>
              </a:ext>
            </a:extLst>
          </p:cNvPr>
          <p:cNvSpPr>
            <a:spLocks noGrp="1"/>
          </p:cNvSpPr>
          <p:nvPr>
            <p:ph type="sldNum" sz="quarter" idx="12"/>
          </p:nvPr>
        </p:nvSpPr>
        <p:spPr/>
        <p:txBody>
          <a:bodyPr/>
          <a:lstStyle>
            <a:lvl1pPr>
              <a:defRPr/>
            </a:lvl1pPr>
          </a:lstStyle>
          <a:p>
            <a:pPr>
              <a:defRPr/>
            </a:pPr>
            <a:fld id="{879941EB-D5B7-4669-8DE5-E068728BF07D}" type="slidenum">
              <a:rPr lang="en-US" altLang="en-US"/>
              <a:pPr>
                <a:defRPr/>
              </a:pPr>
              <a:t>‹#›</a:t>
            </a:fld>
            <a:endParaRPr lang="en-US" altLang="en-US"/>
          </a:p>
        </p:txBody>
      </p:sp>
    </p:spTree>
    <p:extLst>
      <p:ext uri="{BB962C8B-B14F-4D97-AF65-F5344CB8AC3E}">
        <p14:creationId xmlns:p14="http://schemas.microsoft.com/office/powerpoint/2010/main" val="24353567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7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image" Target="../media/image21.png"/><Relationship Id="rId7" Type="http://schemas.openxmlformats.org/officeDocument/2006/relationships/image" Target="../media/image2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hirdspacelearning.com/blog/category/for-parent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mathshub.thirdspacelearning.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631457E-E41C-6372-9E53-B2F4DB012FBC}"/>
              </a:ext>
            </a:extLst>
          </p:cNvPr>
          <p:cNvSpPr>
            <a:spLocks noGrp="1" noChangeArrowheads="1"/>
          </p:cNvSpPr>
          <p:nvPr>
            <p:ph type="title"/>
          </p:nvPr>
        </p:nvSpPr>
        <p:spPr>
          <a:xfrm>
            <a:off x="1494235" y="897732"/>
            <a:ext cx="6163865" cy="2646760"/>
          </a:xfrm>
        </p:spPr>
        <p:txBody>
          <a:bodyPr/>
          <a:lstStyle/>
          <a:p>
            <a:r>
              <a:rPr lang="en-GB" altLang="en-US" sz="4950"/>
              <a:t>Key Stage 2 SAT’s</a:t>
            </a:r>
            <a:br>
              <a:rPr lang="en-GB" altLang="en-US" sz="4950"/>
            </a:br>
            <a:r>
              <a:rPr lang="en-GB" altLang="en-US" sz="4950"/>
              <a:t>Information Evening</a:t>
            </a:r>
            <a:endParaRPr lang="en-US" altLang="en-US" sz="4950"/>
          </a:p>
        </p:txBody>
      </p:sp>
      <p:pic>
        <p:nvPicPr>
          <p:cNvPr id="3075" name="Picture 7" descr="MCj01509310000[1]">
            <a:extLst>
              <a:ext uri="{FF2B5EF4-FFF2-40B4-BE49-F238E27FC236}">
                <a16:creationId xmlns:a16="http://schemas.microsoft.com/office/drawing/2014/main" id="{75B0D1F6-E64A-6DEF-75CF-D99A5F8C32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91" y="3543300"/>
            <a:ext cx="1298972" cy="130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2">
            <a:extLst>
              <a:ext uri="{FF2B5EF4-FFF2-40B4-BE49-F238E27FC236}">
                <a16:creationId xmlns:a16="http://schemas.microsoft.com/office/drawing/2014/main" id="{ACDD0ED8-BE74-587F-E181-B77EEAC4A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0179" y="195263"/>
            <a:ext cx="2307431" cy="97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13</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62957"/>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5" name="Picture 4">
            <a:extLst>
              <a:ext uri="{FF2B5EF4-FFF2-40B4-BE49-F238E27FC236}">
                <a16:creationId xmlns:a16="http://schemas.microsoft.com/office/drawing/2014/main" id="{C9DD6C51-6AA3-044A-81E6-9C906A81E3B7}"/>
              </a:ext>
            </a:extLst>
          </p:cNvPr>
          <p:cNvPicPr>
            <a:picLocks noChangeAspect="1"/>
          </p:cNvPicPr>
          <p:nvPr/>
        </p:nvPicPr>
        <p:blipFill>
          <a:blip r:embed="rId3"/>
          <a:stretch>
            <a:fillRect/>
          </a:stretch>
        </p:blipFill>
        <p:spPr>
          <a:xfrm>
            <a:off x="311699" y="1801596"/>
            <a:ext cx="4358110" cy="87285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60C38190-C38C-9A45-B684-0984AB9A355F}"/>
              </a:ext>
            </a:extLst>
          </p:cNvPr>
          <p:cNvPicPr>
            <a:picLocks noChangeAspect="1"/>
          </p:cNvPicPr>
          <p:nvPr/>
        </p:nvPicPr>
        <p:blipFill>
          <a:blip r:embed="rId4"/>
          <a:stretch>
            <a:fillRect/>
          </a:stretch>
        </p:blipFill>
        <p:spPr>
          <a:xfrm>
            <a:off x="4767620" y="1801596"/>
            <a:ext cx="4139070" cy="212920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0762B32-DB79-1A42-94C8-E1FCDF9BC949}"/>
              </a:ext>
            </a:extLst>
          </p:cNvPr>
          <p:cNvPicPr>
            <a:picLocks noChangeAspect="1"/>
          </p:cNvPicPr>
          <p:nvPr/>
        </p:nvPicPr>
        <p:blipFill>
          <a:blip r:embed="rId5"/>
          <a:stretch>
            <a:fillRect/>
          </a:stretch>
        </p:blipFill>
        <p:spPr>
          <a:xfrm>
            <a:off x="2392943" y="4017130"/>
            <a:ext cx="4358111" cy="94923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498233"/>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5" name="Picture 4">
            <a:extLst>
              <a:ext uri="{FF2B5EF4-FFF2-40B4-BE49-F238E27FC236}">
                <a16:creationId xmlns:a16="http://schemas.microsoft.com/office/drawing/2014/main" id="{E61A1F81-5C09-D242-930D-2CB9BB9ABAD4}"/>
              </a:ext>
            </a:extLst>
          </p:cNvPr>
          <p:cNvPicPr>
            <a:picLocks noChangeAspect="1"/>
          </p:cNvPicPr>
          <p:nvPr/>
        </p:nvPicPr>
        <p:blipFill>
          <a:blip r:embed="rId3"/>
          <a:stretch>
            <a:fillRect/>
          </a:stretch>
        </p:blipFill>
        <p:spPr>
          <a:xfrm>
            <a:off x="4955248" y="391285"/>
            <a:ext cx="4065910" cy="190480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3C37DBC-4D86-0D4D-88F0-03992D2C9562}"/>
              </a:ext>
            </a:extLst>
          </p:cNvPr>
          <p:cNvPicPr>
            <a:picLocks noChangeAspect="1"/>
          </p:cNvPicPr>
          <p:nvPr/>
        </p:nvPicPr>
        <p:blipFill>
          <a:blip r:embed="rId4"/>
          <a:stretch>
            <a:fillRect/>
          </a:stretch>
        </p:blipFill>
        <p:spPr>
          <a:xfrm>
            <a:off x="5010697" y="2480123"/>
            <a:ext cx="3955012" cy="192861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2917E15E-47F8-0F49-8D17-6A19A2DD14F7}"/>
              </a:ext>
            </a:extLst>
          </p:cNvPr>
          <p:cNvPicPr>
            <a:picLocks noChangeAspect="1"/>
          </p:cNvPicPr>
          <p:nvPr/>
        </p:nvPicPr>
        <p:blipFill>
          <a:blip r:embed="rId5"/>
          <a:stretch>
            <a:fillRect/>
          </a:stretch>
        </p:blipFill>
        <p:spPr>
          <a:xfrm>
            <a:off x="217850" y="1521120"/>
            <a:ext cx="4065910" cy="1275694"/>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3B8C77CA-1323-0B45-A827-EE6A39CE23B3}"/>
              </a:ext>
            </a:extLst>
          </p:cNvPr>
          <p:cNvPicPr>
            <a:picLocks noChangeAspect="1"/>
          </p:cNvPicPr>
          <p:nvPr/>
        </p:nvPicPr>
        <p:blipFill>
          <a:blip r:embed="rId6"/>
          <a:stretch>
            <a:fillRect/>
          </a:stretch>
        </p:blipFill>
        <p:spPr>
          <a:xfrm>
            <a:off x="273299" y="2891443"/>
            <a:ext cx="3955012" cy="15689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3 mark question</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5" name="Picture 4">
            <a:extLst>
              <a:ext uri="{FF2B5EF4-FFF2-40B4-BE49-F238E27FC236}">
                <a16:creationId xmlns:a16="http://schemas.microsoft.com/office/drawing/2014/main" id="{0490806F-7E57-D647-AB37-C50AE5E08D62}"/>
              </a:ext>
            </a:extLst>
          </p:cNvPr>
          <p:cNvPicPr>
            <a:picLocks noChangeAspect="1"/>
          </p:cNvPicPr>
          <p:nvPr/>
        </p:nvPicPr>
        <p:blipFill>
          <a:blip r:embed="rId3"/>
          <a:stretch>
            <a:fillRect/>
          </a:stretch>
        </p:blipFill>
        <p:spPr>
          <a:xfrm>
            <a:off x="311699" y="1535307"/>
            <a:ext cx="4298482" cy="232167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299AFFCE-D7F1-1A48-B9B6-D716E5C061D4}"/>
              </a:ext>
            </a:extLst>
          </p:cNvPr>
          <p:cNvPicPr>
            <a:picLocks noChangeAspect="1"/>
          </p:cNvPicPr>
          <p:nvPr/>
        </p:nvPicPr>
        <p:blipFill>
          <a:blip r:embed="rId4"/>
          <a:stretch>
            <a:fillRect/>
          </a:stretch>
        </p:blipFill>
        <p:spPr>
          <a:xfrm>
            <a:off x="4940050" y="829088"/>
            <a:ext cx="3997695" cy="37341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2024 Reading SATs paper,</a:t>
            </a:r>
          </a:p>
          <a:p>
            <a:r>
              <a:rPr lang="en-GB" dirty="0">
                <a:solidFill>
                  <a:srgbClr val="283593"/>
                </a:solidFill>
              </a:rPr>
              <a:t>10% of marks could be gained from answering questions involving giving and explaining the meaning of words in context;</a:t>
            </a:r>
          </a:p>
          <a:p>
            <a:r>
              <a:rPr lang="en-GB" dirty="0">
                <a:solidFill>
                  <a:srgbClr val="283593"/>
                </a:solidFill>
              </a:rPr>
              <a:t>38%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44%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14</a:t>
            </a:r>
            <a:r>
              <a:rPr lang="en-GB" baseline="30000" dirty="0"/>
              <a:t>th</a:t>
            </a:r>
            <a:r>
              <a:rPr lang="en-GB" dirty="0"/>
              <a:t> May and Thursday 15</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14</a:t>
            </a:r>
            <a:r>
              <a:rPr lang="en-GB" baseline="30000" dirty="0"/>
              <a:t>th</a:t>
            </a:r>
            <a:r>
              <a:rPr lang="en-GB" dirty="0"/>
              <a:t> May</a:t>
            </a:r>
          </a:p>
          <a:p>
            <a:endParaRPr lang="en-GB" dirty="0"/>
          </a:p>
          <a:p>
            <a:r>
              <a:rPr lang="en-GB" dirty="0"/>
              <a:t>Paper 2: Reasoning (40 minutes) – Wednesday 15</a:t>
            </a:r>
            <a:r>
              <a:rPr lang="en-GB" baseline="30000" dirty="0"/>
              <a:t>th</a:t>
            </a:r>
            <a:r>
              <a:rPr lang="en-GB" dirty="0"/>
              <a:t> May</a:t>
            </a:r>
          </a:p>
          <a:p>
            <a:endParaRPr lang="en-GB" dirty="0"/>
          </a:p>
          <a:p>
            <a:r>
              <a:rPr lang="en-GB" dirty="0"/>
              <a:t>Paper 3: Reasoning (40 minutes) – Thursday 15</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7" name="Picture 6">
            <a:extLst>
              <a:ext uri="{FF2B5EF4-FFF2-40B4-BE49-F238E27FC236}">
                <a16:creationId xmlns:a16="http://schemas.microsoft.com/office/drawing/2014/main" id="{1D564DC7-68AE-1F46-9C20-137472475C8D}"/>
              </a:ext>
            </a:extLst>
          </p:cNvPr>
          <p:cNvPicPr>
            <a:picLocks noChangeAspect="1"/>
          </p:cNvPicPr>
          <p:nvPr/>
        </p:nvPicPr>
        <p:blipFill>
          <a:blip r:embed="rId3"/>
          <a:stretch>
            <a:fillRect/>
          </a:stretch>
        </p:blipFill>
        <p:spPr>
          <a:xfrm>
            <a:off x="5614101" y="2203301"/>
            <a:ext cx="3358019" cy="2540455"/>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884545C5-54F5-E14D-A8D2-A61A83DD3878}"/>
              </a:ext>
            </a:extLst>
          </p:cNvPr>
          <p:cNvPicPr>
            <a:picLocks noChangeAspect="1"/>
          </p:cNvPicPr>
          <p:nvPr/>
        </p:nvPicPr>
        <p:blipFill>
          <a:blip r:embed="rId4"/>
          <a:stretch>
            <a:fillRect/>
          </a:stretch>
        </p:blipFill>
        <p:spPr>
          <a:xfrm>
            <a:off x="2373274" y="2203301"/>
            <a:ext cx="3116164" cy="28535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B244C6-4D24-894A-ADE6-ABF0058E0B79}"/>
              </a:ext>
            </a:extLst>
          </p:cNvPr>
          <p:cNvPicPr>
            <a:picLocks noChangeAspect="1"/>
          </p:cNvPicPr>
          <p:nvPr/>
        </p:nvPicPr>
        <p:blipFill>
          <a:blip r:embed="rId3"/>
          <a:stretch>
            <a:fillRect/>
          </a:stretch>
        </p:blipFill>
        <p:spPr>
          <a:xfrm>
            <a:off x="4696622" y="3029584"/>
            <a:ext cx="3808591" cy="1621372"/>
          </a:xfrm>
          <a:prstGeom prst="rect">
            <a:avLst/>
          </a:prstGeom>
        </p:spPr>
      </p:pic>
      <p:pic>
        <p:nvPicPr>
          <p:cNvPr id="7" name="Picture 6">
            <a:extLst>
              <a:ext uri="{FF2B5EF4-FFF2-40B4-BE49-F238E27FC236}">
                <a16:creationId xmlns:a16="http://schemas.microsoft.com/office/drawing/2014/main" id="{234E48BF-7FB3-4F4F-B646-4F1A0F4D7A38}"/>
              </a:ext>
            </a:extLst>
          </p:cNvPr>
          <p:cNvPicPr>
            <a:picLocks noChangeAspect="1"/>
          </p:cNvPicPr>
          <p:nvPr/>
        </p:nvPicPr>
        <p:blipFill>
          <a:blip r:embed="rId4"/>
          <a:stretch>
            <a:fillRect/>
          </a:stretch>
        </p:blipFill>
        <p:spPr>
          <a:xfrm>
            <a:off x="530783" y="3029584"/>
            <a:ext cx="3822506" cy="1627295"/>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D8735556-6D03-104B-B603-79DF96095CB2}"/>
              </a:ext>
            </a:extLst>
          </p:cNvPr>
          <p:cNvPicPr>
            <a:picLocks noChangeAspect="1"/>
          </p:cNvPicPr>
          <p:nvPr/>
        </p:nvPicPr>
        <p:blipFill>
          <a:blip r:embed="rId5"/>
          <a:stretch>
            <a:fillRect/>
          </a:stretch>
        </p:blipFill>
        <p:spPr>
          <a:xfrm>
            <a:off x="4691962" y="1175845"/>
            <a:ext cx="3813251" cy="1617908"/>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242B0BD5-57D2-174E-8EEE-B0A085A2B4ED}"/>
              </a:ext>
            </a:extLst>
          </p:cNvPr>
          <p:cNvPicPr>
            <a:picLocks noChangeAspect="1"/>
          </p:cNvPicPr>
          <p:nvPr/>
        </p:nvPicPr>
        <p:blipFill>
          <a:blip r:embed="rId6"/>
          <a:stretch>
            <a:fillRect/>
          </a:stretch>
        </p:blipFill>
        <p:spPr>
          <a:xfrm>
            <a:off x="530783" y="1171152"/>
            <a:ext cx="3817044" cy="162729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709388" cy="880272"/>
            <a:chOff x="1034624" y="1730945"/>
            <a:chExt cx="270938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831883"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7.680</a:t>
              </a:r>
            </a:p>
            <a:p>
              <a:pPr marL="0" indent="0">
                <a:lnSpc>
                  <a:spcPct val="100000"/>
                </a:lnSpc>
                <a:buFont typeface="Nunito"/>
                <a:buNone/>
              </a:pPr>
              <a:r>
                <a:rPr lang="en-GB" sz="1200" u="sng" dirty="0"/>
                <a:t>+ 13.493</a:t>
              </a:r>
              <a:r>
                <a:rPr lang="en-GB" sz="1200" u="sng" dirty="0">
                  <a:solidFill>
                    <a:schemeClr val="bg1"/>
                  </a:solidFill>
                </a:rPr>
                <a:t>.</a:t>
              </a:r>
            </a:p>
            <a:p>
              <a:pPr marL="0" indent="0">
                <a:lnSpc>
                  <a:spcPct val="100000"/>
                </a:lnSpc>
                <a:buFont typeface="Nunito"/>
                <a:buNone/>
              </a:pPr>
              <a:r>
                <a:rPr lang="en-GB" sz="1200" u="sng" dirty="0"/>
                <a:t>   21.173 </a:t>
              </a:r>
            </a:p>
            <a:p>
              <a:pPr marL="0" indent="0">
                <a:lnSpc>
                  <a:spcPct val="150000"/>
                </a:lnSpc>
                <a:buFont typeface="Nunito"/>
                <a:buNone/>
              </a:pPr>
              <a:r>
                <a:rPr lang="en-GB" sz="1200" baseline="30000" dirty="0"/>
                <a:t>     1  1  1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76474" cy="276999"/>
            </a:xfrm>
            <a:prstGeom prst="rect">
              <a:avLst/>
            </a:prstGeom>
            <a:noFill/>
          </p:spPr>
          <p:txBody>
            <a:bodyPr wrap="square">
              <a:spAutoFit/>
            </a:bodyPr>
            <a:lstStyle/>
            <a:p>
              <a:r>
                <a:rPr lang="en-GB" sz="1200" dirty="0"/>
                <a:t>21.173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644821"/>
            <a:ext cx="2682307" cy="966165"/>
            <a:chOff x="5219763" y="1644821"/>
            <a:chExt cx="2682307" cy="9661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2434802" cy="637741"/>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Mental method: </a:t>
              </a:r>
            </a:p>
            <a:p>
              <a:pPr marL="0" indent="0">
                <a:lnSpc>
                  <a:spcPct val="100000"/>
                </a:lnSpc>
                <a:buFont typeface="Nunito"/>
                <a:buNone/>
              </a:pPr>
              <a:r>
                <a:rPr lang="en-GB" sz="1200" dirty="0"/>
                <a:t>Using known fact of 64 ÷ 8 = 8</a:t>
              </a:r>
            </a:p>
          </p:txBody>
        </p:sp>
        <p:sp>
          <p:nvSpPr>
            <p:cNvPr id="30" name="TextBox 29">
              <a:extLst>
                <a:ext uri="{FF2B5EF4-FFF2-40B4-BE49-F238E27FC236}">
                  <a16:creationId xmlns:a16="http://schemas.microsoft.com/office/drawing/2014/main" id="{7B1FB633-1282-45F6-A240-985296EBD057}"/>
                </a:ext>
              </a:extLst>
            </p:cNvPr>
            <p:cNvSpPr txBox="1"/>
            <p:nvPr/>
          </p:nvSpPr>
          <p:spPr>
            <a:xfrm>
              <a:off x="7280746" y="2333987"/>
              <a:ext cx="621324" cy="276999"/>
            </a:xfrm>
            <a:prstGeom prst="rect">
              <a:avLst/>
            </a:prstGeom>
            <a:noFill/>
          </p:spPr>
          <p:txBody>
            <a:bodyPr wrap="square">
              <a:spAutoFit/>
            </a:bodyPr>
            <a:lstStyle/>
            <a:p>
              <a:pPr algn="ctr"/>
              <a:r>
                <a:rPr lang="en-GB" sz="1200" dirty="0"/>
                <a:t>80</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118142" y="3474968"/>
            <a:ext cx="2783928" cy="967053"/>
            <a:chOff x="897119" y="3500318"/>
            <a:chExt cx="2783928" cy="967053"/>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897119" y="3500318"/>
              <a:ext cx="1000775"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3</a:t>
              </a:r>
              <a:r>
                <a:rPr lang="en-GB" sz="1200" baseline="30000" dirty="0"/>
                <a:t>3</a:t>
              </a:r>
              <a:r>
                <a:rPr lang="en-GB" sz="1200" dirty="0"/>
                <a:t> = 27</a:t>
              </a:r>
            </a:p>
            <a:p>
              <a:pPr marL="0" indent="0">
                <a:lnSpc>
                  <a:spcPct val="100000"/>
                </a:lnSpc>
                <a:buFont typeface="Nunito"/>
                <a:buNone/>
              </a:pPr>
              <a:r>
                <a:rPr lang="en-GB" sz="1200" dirty="0"/>
                <a:t>2 + 27 = 29</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29</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936389" y="3428285"/>
            <a:ext cx="2771843" cy="1139414"/>
            <a:chOff x="5082006" y="3429792"/>
            <a:chExt cx="2771843" cy="1139414"/>
          </a:xfrm>
        </p:grpSpPr>
        <mc:AlternateContent xmlns:mc="http://schemas.openxmlformats.org/markup-compatibility/2006" xmlns:a14="http://schemas.microsoft.com/office/drawing/2010/main">
          <mc:Choice Requires="a14">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082006" y="3429792"/>
                  <a:ext cx="1587437" cy="108227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1</m:t>
                          </m:r>
                        </m:num>
                        <m:den>
                          <m:r>
                            <m:rPr>
                              <m:nor/>
                            </m:rPr>
                            <a:rPr lang="en-GB" sz="1200" b="0" i="0" dirty="0" smtClean="0"/>
                            <m:t>3</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4</m:t>
                          </m:r>
                        </m:num>
                        <m:den>
                          <m:r>
                            <m:rPr>
                              <m:nor/>
                            </m:rPr>
                            <a:rPr lang="en-GB" sz="1200" b="0" i="0" dirty="0" smtClean="0"/>
                            <m:t>12</m:t>
                          </m:r>
                        </m:den>
                      </m:f>
                    </m:oMath>
                  </a14:m>
                  <a:r>
                    <a:rPr lang="en-GB" sz="1200" dirty="0"/>
                    <a:t> </a:t>
                  </a:r>
                </a:p>
                <a:p>
                  <a:pPr marL="0" indent="0">
                    <a:lnSpc>
                      <a:spcPct val="150000"/>
                    </a:lnSpc>
                    <a:buNone/>
                  </a:pP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5</m:t>
                          </m:r>
                        </m:num>
                        <m:den>
                          <m:r>
                            <m:rPr>
                              <m:nor/>
                            </m:rPr>
                            <a:rPr lang="en-GB" sz="1200" b="0" i="0" dirty="0" smtClean="0"/>
                            <m:t>12</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4</m:t>
                          </m:r>
                        </m:num>
                        <m:den>
                          <m:r>
                            <m:rPr>
                              <m:nor/>
                            </m:rPr>
                            <a:rPr lang="en-GB" sz="1200" b="0" i="0" dirty="0" smtClean="0"/>
                            <m:t>12</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9</m:t>
                          </m:r>
                        </m:num>
                        <m:den>
                          <m:r>
                            <m:rPr>
                              <m:nor/>
                            </m:rPr>
                            <a:rPr lang="en-GB" sz="1200" dirty="0"/>
                            <m:t>1</m:t>
                          </m:r>
                          <m:r>
                            <m:rPr>
                              <m:nor/>
                            </m:rPr>
                            <a:rPr lang="en-GB" sz="1200" b="0" i="0" dirty="0" smtClean="0"/>
                            <m:t>2</m:t>
                          </m:r>
                        </m:den>
                      </m:f>
                    </m:oMath>
                  </a14:m>
                  <a:r>
                    <a:rPr lang="en-GB" sz="1200" dirty="0"/>
                    <a:t> </a:t>
                  </a:r>
                </a:p>
              </p:txBody>
            </p:sp>
          </mc:Choice>
          <mc:Fallback xmlns="">
            <p:sp>
              <p:nvSpPr>
                <p:cNvPr id="20" name="Text Placeholder 2">
                  <a:extLst>
                    <a:ext uri="{FF2B5EF4-FFF2-40B4-BE49-F238E27FC236}">
                      <a16:creationId xmlns:a16="http://schemas.microsoft.com/office/drawing/2014/main" id="{3385265D-4835-43DA-8E26-DD6FABF542B7}"/>
                    </a:ext>
                  </a:extLst>
                </p:cNvPr>
                <p:cNvSpPr txBox="1">
                  <a:spLocks noRot="1" noChangeAspect="1" noMove="1" noResize="1" noEditPoints="1" noAdjustHandles="1" noChangeArrowheads="1" noChangeShapeType="1" noTextEdit="1"/>
                </p:cNvSpPr>
                <p:nvPr/>
              </p:nvSpPr>
              <p:spPr>
                <a:xfrm>
                  <a:off x="5082006" y="3429792"/>
                  <a:ext cx="1587437" cy="1082274"/>
                </a:xfrm>
                <a:prstGeom prst="rect">
                  <a:avLst/>
                </a:prstGeom>
                <a:blipFill>
                  <a:blip r:embed="rId7"/>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3E3E3BC-FE28-46CB-8B0C-F4F1D4876978}"/>
                    </a:ext>
                  </a:extLst>
                </p:cNvPr>
                <p:cNvSpPr txBox="1"/>
                <p:nvPr/>
              </p:nvSpPr>
              <p:spPr>
                <a:xfrm>
                  <a:off x="7232525" y="4122481"/>
                  <a:ext cx="621324" cy="4467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9</m:t>
                            </m:r>
                          </m:num>
                          <m:den>
                            <m:r>
                              <m:rPr>
                                <m:nor/>
                              </m:rPr>
                              <a:rPr lang="en-GB" sz="1200" dirty="0"/>
                              <m:t>1</m:t>
                            </m:r>
                            <m:r>
                              <m:rPr>
                                <m:nor/>
                              </m:rPr>
                              <a:rPr lang="en-GB" sz="1200" b="0" i="0" dirty="0" smtClean="0"/>
                              <m:t>2</m:t>
                            </m:r>
                          </m:den>
                        </m:f>
                      </m:oMath>
                    </m:oMathPara>
                  </a14:m>
                  <a:endParaRPr lang="en-GB" sz="1200" dirty="0"/>
                </a:p>
              </p:txBody>
            </p:sp>
          </mc:Choice>
          <mc:Fallback xmlns="">
            <p:sp>
              <p:nvSpPr>
                <p:cNvPr id="33" name="TextBox 32">
                  <a:extLst>
                    <a:ext uri="{FF2B5EF4-FFF2-40B4-BE49-F238E27FC236}">
                      <a16:creationId xmlns:a16="http://schemas.microsoft.com/office/drawing/2014/main" id="{B3E3E3BC-FE28-46CB-8B0C-F4F1D4876978}"/>
                    </a:ext>
                  </a:extLst>
                </p:cNvPr>
                <p:cNvSpPr txBox="1">
                  <a:spLocks noRot="1" noChangeAspect="1" noMove="1" noResize="1" noEditPoints="1" noAdjustHandles="1" noChangeArrowheads="1" noChangeShapeType="1" noTextEdit="1"/>
                </p:cNvSpPr>
                <p:nvPr/>
              </p:nvSpPr>
              <p:spPr>
                <a:xfrm>
                  <a:off x="7232525" y="4122481"/>
                  <a:ext cx="621324" cy="446725"/>
                </a:xfrm>
                <a:prstGeom prst="rect">
                  <a:avLst/>
                </a:prstGeom>
                <a:blipFill>
                  <a:blip r:embed="rId8"/>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6" name="Picture 5">
            <a:extLst>
              <a:ext uri="{FF2B5EF4-FFF2-40B4-BE49-F238E27FC236}">
                <a16:creationId xmlns:a16="http://schemas.microsoft.com/office/drawing/2014/main" id="{C05FC00D-8044-2D49-BF11-01FB13E52790}"/>
              </a:ext>
            </a:extLst>
          </p:cNvPr>
          <p:cNvPicPr>
            <a:picLocks noChangeAspect="1"/>
          </p:cNvPicPr>
          <p:nvPr/>
        </p:nvPicPr>
        <p:blipFill>
          <a:blip r:embed="rId3"/>
          <a:stretch>
            <a:fillRect/>
          </a:stretch>
        </p:blipFill>
        <p:spPr>
          <a:xfrm>
            <a:off x="217850" y="1271355"/>
            <a:ext cx="4071324" cy="1881753"/>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EC17FA1-8A3C-EA49-B709-EDF435343678}"/>
              </a:ext>
            </a:extLst>
          </p:cNvPr>
          <p:cNvPicPr>
            <a:picLocks noChangeAspect="1"/>
          </p:cNvPicPr>
          <p:nvPr/>
        </p:nvPicPr>
        <p:blipFill>
          <a:blip r:embed="rId4"/>
          <a:stretch>
            <a:fillRect/>
          </a:stretch>
        </p:blipFill>
        <p:spPr>
          <a:xfrm>
            <a:off x="4391185" y="956690"/>
            <a:ext cx="4629973" cy="37065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14</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15</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12</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15</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Monday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 Monday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13</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14</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14</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15</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F60F93-8838-6F4D-B784-61F86DBF79F9}"/>
              </a:ext>
            </a:extLst>
          </p:cNvPr>
          <p:cNvPicPr>
            <a:picLocks noChangeAspect="1"/>
          </p:cNvPicPr>
          <p:nvPr/>
        </p:nvPicPr>
        <p:blipFill>
          <a:blip r:embed="rId3"/>
          <a:stretch>
            <a:fillRect/>
          </a:stretch>
        </p:blipFill>
        <p:spPr>
          <a:xfrm>
            <a:off x="239958" y="1176570"/>
            <a:ext cx="4043482" cy="1742077"/>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181B9226-DA9C-C74B-8F9C-11F4C85FA220}"/>
              </a:ext>
            </a:extLst>
          </p:cNvPr>
          <p:cNvPicPr>
            <a:picLocks noChangeAspect="1"/>
          </p:cNvPicPr>
          <p:nvPr/>
        </p:nvPicPr>
        <p:blipFill>
          <a:blip r:embed="rId4"/>
          <a:stretch>
            <a:fillRect/>
          </a:stretch>
        </p:blipFill>
        <p:spPr>
          <a:xfrm>
            <a:off x="4622558" y="1170620"/>
            <a:ext cx="4043483" cy="190008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1855181" y="1605496"/>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2</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4550495" y="2208372"/>
            <a:ext cx="120958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3,500 to 4,499</a:t>
            </a:r>
          </a:p>
        </p:txBody>
      </p:sp>
      <p:sp>
        <p:nvSpPr>
          <p:cNvPr id="10" name="Text Placeholder 2">
            <a:extLst>
              <a:ext uri="{FF2B5EF4-FFF2-40B4-BE49-F238E27FC236}">
                <a16:creationId xmlns:a16="http://schemas.microsoft.com/office/drawing/2014/main" id="{D26DE7DF-06F2-744C-9121-C049D6B709CF}"/>
              </a:ext>
            </a:extLst>
          </p:cNvPr>
          <p:cNvSpPr txBox="1">
            <a:spLocks/>
          </p:cNvSpPr>
          <p:nvPr/>
        </p:nvSpPr>
        <p:spPr>
          <a:xfrm>
            <a:off x="4374163" y="2640753"/>
            <a:ext cx="1507244"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815,000 to 824,999</a:t>
            </a:r>
          </a:p>
        </p:txBody>
      </p:sp>
      <p:sp>
        <p:nvSpPr>
          <p:cNvPr id="12" name="Text Placeholder 2">
            <a:extLst>
              <a:ext uri="{FF2B5EF4-FFF2-40B4-BE49-F238E27FC236}">
                <a16:creationId xmlns:a16="http://schemas.microsoft.com/office/drawing/2014/main" id="{6D88FBC8-D0DE-664F-87F2-C6B4D1EB2B78}"/>
              </a:ext>
            </a:extLst>
          </p:cNvPr>
          <p:cNvSpPr txBox="1">
            <a:spLocks/>
          </p:cNvSpPr>
          <p:nvPr/>
        </p:nvSpPr>
        <p:spPr>
          <a:xfrm>
            <a:off x="2426832" y="1605496"/>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4</a:t>
            </a:r>
            <a:endParaRPr lang="en-GB" sz="1200" u="sng" dirty="0"/>
          </a:p>
        </p:txBody>
      </p:sp>
      <p:sp>
        <p:nvSpPr>
          <p:cNvPr id="13" name="Text Placeholder 2">
            <a:extLst>
              <a:ext uri="{FF2B5EF4-FFF2-40B4-BE49-F238E27FC236}">
                <a16:creationId xmlns:a16="http://schemas.microsoft.com/office/drawing/2014/main" id="{993DD15E-6702-6E45-8317-2D7628AF5BD8}"/>
              </a:ext>
            </a:extLst>
          </p:cNvPr>
          <p:cNvSpPr txBox="1">
            <a:spLocks/>
          </p:cNvSpPr>
          <p:nvPr/>
        </p:nvSpPr>
        <p:spPr>
          <a:xfrm>
            <a:off x="2141798" y="2482893"/>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6</a:t>
            </a:r>
            <a:endParaRPr lang="en-GB" sz="1200" u="sng" dirty="0"/>
          </a:p>
        </p:txBody>
      </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7" name="Picture 6">
            <a:extLst>
              <a:ext uri="{FF2B5EF4-FFF2-40B4-BE49-F238E27FC236}">
                <a16:creationId xmlns:a16="http://schemas.microsoft.com/office/drawing/2014/main" id="{A4018F1B-902E-1D41-A7F1-2F31E2F8A285}"/>
              </a:ext>
            </a:extLst>
          </p:cNvPr>
          <p:cNvPicPr>
            <a:picLocks noChangeAspect="1"/>
          </p:cNvPicPr>
          <p:nvPr/>
        </p:nvPicPr>
        <p:blipFill>
          <a:blip r:embed="rId3"/>
          <a:stretch>
            <a:fillRect/>
          </a:stretch>
        </p:blipFill>
        <p:spPr>
          <a:xfrm>
            <a:off x="311700" y="1132903"/>
            <a:ext cx="3404442" cy="337039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707ECAE0-9102-4D46-874C-B66229B6CA39}"/>
              </a:ext>
            </a:extLst>
          </p:cNvPr>
          <p:cNvPicPr>
            <a:picLocks noChangeAspect="1"/>
          </p:cNvPicPr>
          <p:nvPr/>
        </p:nvPicPr>
        <p:blipFill>
          <a:blip r:embed="rId4"/>
          <a:stretch>
            <a:fillRect/>
          </a:stretch>
        </p:blipFill>
        <p:spPr>
          <a:xfrm>
            <a:off x="4235116" y="1132903"/>
            <a:ext cx="4727915" cy="295901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7" name="Picture 6">
            <a:extLst>
              <a:ext uri="{FF2B5EF4-FFF2-40B4-BE49-F238E27FC236}">
                <a16:creationId xmlns:a16="http://schemas.microsoft.com/office/drawing/2014/main" id="{33D2459C-5CFE-674B-B992-FE3322D8FE28}"/>
              </a:ext>
            </a:extLst>
          </p:cNvPr>
          <p:cNvPicPr>
            <a:picLocks noChangeAspect="1"/>
          </p:cNvPicPr>
          <p:nvPr/>
        </p:nvPicPr>
        <p:blipFill>
          <a:blip r:embed="rId3"/>
          <a:stretch>
            <a:fillRect/>
          </a:stretch>
        </p:blipFill>
        <p:spPr>
          <a:xfrm>
            <a:off x="217850" y="1206945"/>
            <a:ext cx="3914932" cy="2134396"/>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6EF301EF-5A76-AB43-8F06-FE88E88FC4D9}"/>
              </a:ext>
            </a:extLst>
          </p:cNvPr>
          <p:cNvPicPr>
            <a:picLocks noChangeAspect="1"/>
          </p:cNvPicPr>
          <p:nvPr/>
        </p:nvPicPr>
        <p:blipFill>
          <a:blip r:embed="rId4"/>
          <a:stretch>
            <a:fillRect/>
          </a:stretch>
        </p:blipFill>
        <p:spPr>
          <a:xfrm>
            <a:off x="4357121" y="1174079"/>
            <a:ext cx="4731877" cy="22256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5" name="Picture 4">
            <a:extLst>
              <a:ext uri="{FF2B5EF4-FFF2-40B4-BE49-F238E27FC236}">
                <a16:creationId xmlns:a16="http://schemas.microsoft.com/office/drawing/2014/main" id="{612A1FC0-97C3-7A42-B05B-900345436203}"/>
              </a:ext>
            </a:extLst>
          </p:cNvPr>
          <p:cNvPicPr>
            <a:picLocks noChangeAspect="1"/>
          </p:cNvPicPr>
          <p:nvPr/>
        </p:nvPicPr>
        <p:blipFill>
          <a:blip r:embed="rId3"/>
          <a:stretch>
            <a:fillRect/>
          </a:stretch>
        </p:blipFill>
        <p:spPr>
          <a:xfrm>
            <a:off x="217849" y="1174077"/>
            <a:ext cx="3515377" cy="3239169"/>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7571ED9B-B5BC-D549-A9BA-8519329D029F}"/>
              </a:ext>
            </a:extLst>
          </p:cNvPr>
          <p:cNvPicPr>
            <a:picLocks noChangeAspect="1"/>
          </p:cNvPicPr>
          <p:nvPr/>
        </p:nvPicPr>
        <p:blipFill>
          <a:blip r:embed="rId4"/>
          <a:stretch>
            <a:fillRect/>
          </a:stretch>
        </p:blipFill>
        <p:spPr>
          <a:xfrm>
            <a:off x="4290182" y="1174077"/>
            <a:ext cx="4542118" cy="34785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A41-0A42-46CD-AD70-4E98E55DB9B9}"/>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C18DEC1D-D834-4F62-AE38-1883A34C3F3E}"/>
              </a:ext>
            </a:extLst>
          </p:cNvPr>
          <p:cNvSpPr>
            <a:spLocks noGrp="1"/>
          </p:cNvSpPr>
          <p:nvPr>
            <p:ph type="body" idx="1"/>
          </p:nvPr>
        </p:nvSpPr>
        <p:spPr/>
        <p:txBody>
          <a:bodyPr/>
          <a:lstStyle/>
          <a:p>
            <a:pPr marL="114300" indent="0">
              <a:buNone/>
            </a:pPr>
            <a:r>
              <a:rPr lang="en-GB" dirty="0"/>
              <a:t>Further tips:</a:t>
            </a:r>
          </a:p>
          <a:p>
            <a:r>
              <a:rPr lang="en-GB" dirty="0"/>
              <a:t>Create a revision timetable that works for you and your child. For some families, 10 to 20 minute activities over a few days works best. For others, a longer study session one day a week might be better. </a:t>
            </a:r>
          </a:p>
          <a:p>
            <a:r>
              <a:rPr lang="en-GB" dirty="0"/>
              <a:t>Keep revision light. Going over key skills (times tables, real world mental maths as you are shopping or cooking) is a good way to keep revision light. </a:t>
            </a:r>
          </a:p>
          <a:p>
            <a:r>
              <a:rPr lang="en-GB" dirty="0"/>
              <a:t>As we said before, avoid using past papers. There are plenty of free or inexpensive SATs practice materials for parents available. </a:t>
            </a:r>
          </a:p>
          <a:p>
            <a:r>
              <a:rPr lang="en-GB" dirty="0"/>
              <a:t>If you’re looking to support your child further with maths at home, there are lots of good websites with free Year 6 revision resources. Start with </a:t>
            </a:r>
            <a:r>
              <a:rPr lang="en-GB" dirty="0">
                <a:hlinkClick r:id="rId3"/>
              </a:rPr>
              <a:t>thirdspacelearning.com/blog/category/for-parents/</a:t>
            </a:r>
            <a:r>
              <a:rPr lang="en-GB" dirty="0"/>
              <a:t> or register free for the Third Space Learning Maths Hub (</a:t>
            </a:r>
            <a:r>
              <a:rPr lang="en-GB" dirty="0">
                <a:hlinkClick r:id="rId4"/>
              </a:rPr>
              <a:t>mathshub.thirdspacelearning.com</a:t>
            </a:r>
            <a:r>
              <a:rPr lang="en-GB" dirty="0"/>
              <a:t>) Continue to use SATs Boot camp.</a:t>
            </a:r>
          </a:p>
        </p:txBody>
      </p:sp>
      <p:sp>
        <p:nvSpPr>
          <p:cNvPr id="4" name="Slide Number Placeholder 3">
            <a:extLst>
              <a:ext uri="{FF2B5EF4-FFF2-40B4-BE49-F238E27FC236}">
                <a16:creationId xmlns:a16="http://schemas.microsoft.com/office/drawing/2014/main" id="{1F469071-4B03-48FD-B6E0-2203FBB449B7}"/>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1643563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06F6A6B-A6A6-4F67-18BF-A22C568686B4}"/>
              </a:ext>
            </a:extLst>
          </p:cNvPr>
          <p:cNvSpPr>
            <a:spLocks noGrp="1" noChangeArrowheads="1"/>
          </p:cNvSpPr>
          <p:nvPr>
            <p:ph type="title"/>
          </p:nvPr>
        </p:nvSpPr>
        <p:spPr>
          <a:xfrm>
            <a:off x="1614488" y="1924051"/>
            <a:ext cx="5915025" cy="994172"/>
          </a:xfrm>
        </p:spPr>
        <p:txBody>
          <a:bodyPr/>
          <a:lstStyle/>
          <a:p>
            <a:r>
              <a:rPr lang="en-US" altLang="en-US"/>
              <a:t>During the Week</a:t>
            </a:r>
            <a:endParaRPr lang="en-GB" altLang="en-US"/>
          </a:p>
        </p:txBody>
      </p:sp>
      <p:sp>
        <p:nvSpPr>
          <p:cNvPr id="24579" name="Content Placeholder 2">
            <a:extLst>
              <a:ext uri="{FF2B5EF4-FFF2-40B4-BE49-F238E27FC236}">
                <a16:creationId xmlns:a16="http://schemas.microsoft.com/office/drawing/2014/main" id="{6C35405A-DCE6-1F65-86FA-5B53B4374A20}"/>
              </a:ext>
            </a:extLst>
          </p:cNvPr>
          <p:cNvSpPr>
            <a:spLocks noGrp="1" noChangeArrowheads="1"/>
          </p:cNvSpPr>
          <p:nvPr>
            <p:ph idx="1"/>
          </p:nvPr>
        </p:nvSpPr>
        <p:spPr bwMode="auto">
          <a:xfrm>
            <a:off x="1614488" y="3112294"/>
            <a:ext cx="5915025" cy="3263504"/>
          </a:xfrm>
        </p:spPr>
        <p:txBody>
          <a:bodyPr wrap="square" numCol="1" anchor="t" anchorCtr="0" compatLnSpc="1">
            <a:prstTxWarp prst="textNoShape">
              <a:avLst/>
            </a:prstTxWarp>
          </a:bodyPr>
          <a:lstStyle/>
          <a:p>
            <a:r>
              <a:rPr lang="en-US" altLang="en-US"/>
              <a:t>Make sure children get to bed early</a:t>
            </a:r>
          </a:p>
          <a:p>
            <a:r>
              <a:rPr lang="en-US" altLang="en-US"/>
              <a:t>Make sure children arrive at school by 8.00am for a school breakfast and revision session</a:t>
            </a:r>
          </a:p>
          <a:p>
            <a:r>
              <a:rPr lang="en-US" altLang="en-US"/>
              <a:t>Attendance is compulsory</a:t>
            </a:r>
            <a:endParaRPr lang="en-GB" altLang="en-US"/>
          </a:p>
        </p:txBody>
      </p:sp>
      <p:pic>
        <p:nvPicPr>
          <p:cNvPr id="24580" name="Picture 3">
            <a:extLst>
              <a:ext uri="{FF2B5EF4-FFF2-40B4-BE49-F238E27FC236}">
                <a16:creationId xmlns:a16="http://schemas.microsoft.com/office/drawing/2014/main" id="{D79E2268-C518-2F12-9D47-AA6D12BB1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1832" y="303610"/>
            <a:ext cx="2308622" cy="97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2EE230C8-8E09-0227-36AF-3E4DCD66D555}"/>
              </a:ext>
            </a:extLst>
          </p:cNvPr>
          <p:cNvSpPr>
            <a:spLocks noGrp="1" noChangeArrowheads="1"/>
          </p:cNvSpPr>
          <p:nvPr>
            <p:ph idx="1"/>
          </p:nvPr>
        </p:nvSpPr>
        <p:spPr bwMode="auto">
          <a:xfrm>
            <a:off x="1385888" y="844154"/>
            <a:ext cx="6480572" cy="3754040"/>
          </a:xfrm>
        </p:spPr>
        <p:txBody>
          <a:bodyPr wrap="square" numCol="1" anchor="t" anchorCtr="0" compatLnSpc="1">
            <a:prstTxWarp prst="textNoShape">
              <a:avLst/>
            </a:prstTxWarp>
          </a:bodyPr>
          <a:lstStyle/>
          <a:p>
            <a:pPr algn="ctr">
              <a:buFont typeface="Wingdings" panose="05000000000000000000" pitchFamily="2" charset="2"/>
              <a:buNone/>
            </a:pPr>
            <a:r>
              <a:rPr lang="en-GB" altLang="en-US" sz="2700"/>
              <a:t>I hope that you have found the evening informative.</a:t>
            </a:r>
          </a:p>
          <a:p>
            <a:pPr algn="ctr">
              <a:buFont typeface="Wingdings" panose="05000000000000000000" pitchFamily="2" charset="2"/>
              <a:buNone/>
            </a:pPr>
            <a:endParaRPr lang="en-GB" altLang="en-US" sz="2700"/>
          </a:p>
          <a:p>
            <a:pPr algn="ctr">
              <a:buFont typeface="Wingdings" panose="05000000000000000000" pitchFamily="2" charset="2"/>
              <a:buNone/>
            </a:pPr>
            <a:r>
              <a:rPr lang="en-GB" altLang="en-US" sz="2700"/>
              <a:t>Feel free to look to ask any questions….</a:t>
            </a:r>
          </a:p>
          <a:p>
            <a:pPr algn="ctr">
              <a:buFont typeface="Wingdings" panose="05000000000000000000" pitchFamily="2" charset="2"/>
              <a:buNone/>
            </a:pPr>
            <a:endParaRPr lang="en-GB" altLang="en-US" sz="2700"/>
          </a:p>
          <a:p>
            <a:pPr algn="ctr">
              <a:buFont typeface="Wingdings" panose="05000000000000000000" pitchFamily="2" charset="2"/>
              <a:buNone/>
            </a:pPr>
            <a:r>
              <a:rPr lang="en-GB" altLang="en-US" sz="2700"/>
              <a:t>Thank you for coming along!</a:t>
            </a:r>
            <a:endParaRPr lang="en-US" altLang="en-US" sz="2700"/>
          </a:p>
        </p:txBody>
      </p:sp>
      <p:pic>
        <p:nvPicPr>
          <p:cNvPr id="25603" name="Picture 4" descr="MCj01509310000[1]">
            <a:extLst>
              <a:ext uri="{FF2B5EF4-FFF2-40B4-BE49-F238E27FC236}">
                <a16:creationId xmlns:a16="http://schemas.microsoft.com/office/drawing/2014/main" id="{DED0ECA3-192B-81E7-E183-9F759442DB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541" y="3706417"/>
            <a:ext cx="1298972" cy="130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Grammar, Punctuation and Spelling: Monday 12</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A06471C-ED3A-7840-A52D-A10ED78927C5}"/>
              </a:ext>
            </a:extLst>
          </p:cNvPr>
          <p:cNvPicPr>
            <a:picLocks noChangeAspect="1"/>
          </p:cNvPicPr>
          <p:nvPr/>
        </p:nvPicPr>
        <p:blipFill>
          <a:blip r:embed="rId3"/>
          <a:stretch>
            <a:fillRect/>
          </a:stretch>
        </p:blipFill>
        <p:spPr>
          <a:xfrm>
            <a:off x="1067366" y="3881764"/>
            <a:ext cx="4609317" cy="1044867"/>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53838FE3-3647-7C45-AAE0-3A802657FF93}"/>
              </a:ext>
            </a:extLst>
          </p:cNvPr>
          <p:cNvPicPr>
            <a:picLocks noChangeAspect="1"/>
          </p:cNvPicPr>
          <p:nvPr/>
        </p:nvPicPr>
        <p:blipFill>
          <a:blip r:embed="rId4"/>
          <a:stretch>
            <a:fillRect/>
          </a:stretch>
        </p:blipFill>
        <p:spPr>
          <a:xfrm>
            <a:off x="224011" y="1208573"/>
            <a:ext cx="4211735" cy="170532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1809F75A-971B-3B4F-AE8C-CD179C22E67F}"/>
              </a:ext>
            </a:extLst>
          </p:cNvPr>
          <p:cNvPicPr>
            <a:picLocks noChangeAspect="1"/>
          </p:cNvPicPr>
          <p:nvPr/>
        </p:nvPicPr>
        <p:blipFill>
          <a:blip r:embed="rId5"/>
          <a:stretch>
            <a:fillRect/>
          </a:stretch>
        </p:blipFill>
        <p:spPr>
          <a:xfrm>
            <a:off x="4086769" y="2846037"/>
            <a:ext cx="4833220" cy="873724"/>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1462720" y="1643017"/>
            <a:ext cx="5284503" cy="3265865"/>
            <a:chOff x="1462720" y="1643017"/>
            <a:chExt cx="5284503" cy="3265865"/>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70218" y="1643017"/>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122035" y="3312484"/>
              <a:ext cx="625188"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sym typeface="Wingdings" panose="05000000000000000000" pitchFamily="2" charset="2"/>
                </a:rPr>
                <a:t>over</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1462720" y="4511399"/>
              <a:ext cx="3618046" cy="3974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t>
              </a:r>
              <a:r>
                <a:rPr lang="en-GB" sz="1200" dirty="0"/>
                <a:t>We were disturbed by the noise of the traffic.</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7" name="Picture 6">
            <a:extLst>
              <a:ext uri="{FF2B5EF4-FFF2-40B4-BE49-F238E27FC236}">
                <a16:creationId xmlns:a16="http://schemas.microsoft.com/office/drawing/2014/main" id="{5907B87B-5176-014A-8053-7721F8BE78EB}"/>
              </a:ext>
            </a:extLst>
          </p:cNvPr>
          <p:cNvPicPr>
            <a:picLocks noChangeAspect="1"/>
          </p:cNvPicPr>
          <p:nvPr/>
        </p:nvPicPr>
        <p:blipFill>
          <a:blip r:embed="rId3"/>
          <a:stretch>
            <a:fillRect/>
          </a:stretch>
        </p:blipFill>
        <p:spPr>
          <a:xfrm>
            <a:off x="311700" y="1912931"/>
            <a:ext cx="4068123" cy="192393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D9833AA-D6EA-4A47-9007-84D4E4402F4F}"/>
              </a:ext>
            </a:extLst>
          </p:cNvPr>
          <p:cNvPicPr>
            <a:picLocks noChangeAspect="1"/>
          </p:cNvPicPr>
          <p:nvPr/>
        </p:nvPicPr>
        <p:blipFill>
          <a:blip r:embed="rId4"/>
          <a:stretch>
            <a:fillRect/>
          </a:stretch>
        </p:blipFill>
        <p:spPr>
          <a:xfrm>
            <a:off x="5729435" y="2227458"/>
            <a:ext cx="2455248" cy="23151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1620</TotalTime>
  <Words>2886</Words>
  <Application>Microsoft Office PowerPoint</Application>
  <PresentationFormat>On-screen Show (16:9)</PresentationFormat>
  <Paragraphs>278</Paragraphs>
  <Slides>29</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Wingdings</vt:lpstr>
      <vt:lpstr>Nunito Sans SemiBold</vt:lpstr>
      <vt:lpstr>Cambria Math</vt:lpstr>
      <vt:lpstr>Arial</vt:lpstr>
      <vt:lpstr>Nunito</vt:lpstr>
      <vt:lpstr>TSL</vt:lpstr>
      <vt:lpstr>Key Stage 2 SAT’s Information Evening</vt:lpstr>
      <vt:lpstr>What are the SATs? </vt:lpstr>
      <vt:lpstr>When and how the SATs are completed</vt:lpstr>
      <vt:lpstr>Specific arrangements for SATs</vt:lpstr>
      <vt:lpstr>The results</vt:lpstr>
      <vt:lpstr>Grammar, Punctuation and Spelling: Monday 12th May</vt:lpstr>
      <vt:lpstr>Grammar, Punctuation and Spelling: Paper 1 (GPS)</vt:lpstr>
      <vt:lpstr>Grammar, Punctuation and Spelling: Paper 1 (GPS)</vt:lpstr>
      <vt:lpstr>Grammar, Punctuation and Spelling: Paper 2 (spelling)</vt:lpstr>
      <vt:lpstr>Reading: Tuesday 13th May </vt:lpstr>
      <vt:lpstr>Reading </vt:lpstr>
      <vt:lpstr>Reading </vt:lpstr>
      <vt:lpstr>Reading </vt:lpstr>
      <vt:lpstr>Reading </vt:lpstr>
      <vt:lpstr>Maths: Wednesday 14th May and Thursday 15th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Things to remember about SATs</vt:lpstr>
      <vt:lpstr>Advice for Year 6 children</vt:lpstr>
      <vt:lpstr>During the Week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Francesca Renoldi</dc:creator>
  <cp:lastModifiedBy>Francesca Renoldi</cp:lastModifiedBy>
  <cp:revision>20</cp:revision>
  <dcterms:modified xsi:type="dcterms:W3CDTF">2025-03-31T13:01:03Z</dcterms:modified>
</cp:coreProperties>
</file>