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57" r:id="rId5"/>
    <p:sldId id="269" r:id="rId6"/>
    <p:sldId id="280" r:id="rId7"/>
    <p:sldId id="276" r:id="rId8"/>
    <p:sldId id="277" r:id="rId9"/>
    <p:sldId id="270" r:id="rId10"/>
    <p:sldId id="271" r:id="rId11"/>
    <p:sldId id="278" r:id="rId12"/>
    <p:sldId id="279"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4BD011C-339A-4897-AD4B-057B1275739A}">
          <p14:sldIdLst>
            <p14:sldId id="257"/>
            <p14:sldId id="269"/>
            <p14:sldId id="280"/>
            <p14:sldId id="276"/>
            <p14:sldId id="277"/>
            <p14:sldId id="270"/>
            <p14:sldId id="271"/>
            <p14:sldId id="278"/>
            <p14:sldId id="279"/>
            <p14:sldId id="27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7DA9F0-3CBA-4811-B593-8F3F551B2AF0}" v="2" dt="2021-11-09T20:14:31.1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90" d="100"/>
          <a:sy n="90" d="100"/>
        </p:scale>
        <p:origin x="576" y="78"/>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5" d="100"/>
          <a:sy n="95" d="100"/>
        </p:scale>
        <p:origin x="35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BE2AAA-2CC7-4F9C-A8C6-8B9F2A3E9EF0}" type="datetimeFigureOut">
              <a:rPr lang="en-US" smtClean="0"/>
              <a:t>11/10/2021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50AD62A-9EE1-43E3-A7E5-D268F71DF3EB}" type="slidenum">
              <a:rPr lang="en-US" smtClean="0"/>
              <a:t>‹#›</a:t>
            </a:fld>
            <a:endParaRPr lang="en-US"/>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37ADBA-1AC7-4CD6-8AFF-4E8087BA5487}" type="datetimeFigureOut">
              <a:rPr lang="en-US" smtClean="0"/>
              <a:t>11/10/2021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34C2EF-8A97-4DAF-B099-E567883644D6}" type="slidenum">
              <a:rPr lang="en-US" smtClean="0"/>
              <a:t>‹#›</a:t>
            </a:fld>
            <a:endParaRPr lang="en-US"/>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1524" y="1"/>
            <a:ext cx="12188952" cy="6858000"/>
          </a:xfrm>
          <a:prstGeom prst="rect">
            <a:avLst/>
          </a:prstGeom>
        </p:spPr>
      </p:pic>
      <p:sp>
        <p:nvSpPr>
          <p:cNvPr id="2" name="Title 1"/>
          <p:cNvSpPr>
            <a:spLocks noGrp="1"/>
          </p:cNvSpPr>
          <p:nvPr>
            <p:ph type="ctrTitle"/>
          </p:nvPr>
        </p:nvSpPr>
        <p:spPr>
          <a:xfrm>
            <a:off x="838200" y="533400"/>
            <a:ext cx="8458200" cy="1828800"/>
          </a:xfrm>
        </p:spPr>
        <p:txBody>
          <a:bodyPr anchor="b">
            <a:normAutofit/>
          </a:bodyPr>
          <a:lstStyle>
            <a:lvl1pPr algn="l">
              <a:defRPr sz="4400"/>
            </a:lvl1pPr>
          </a:lstStyle>
          <a:p>
            <a:r>
              <a:rPr lang="en-US"/>
              <a:t>Click to edit Master title style</a:t>
            </a:r>
            <a:endParaRPr lang="en-US" dirty="0"/>
          </a:p>
        </p:txBody>
      </p:sp>
      <p:sp>
        <p:nvSpPr>
          <p:cNvPr id="3" name="Subtitle 2"/>
          <p:cNvSpPr>
            <a:spLocks noGrp="1"/>
          </p:cNvSpPr>
          <p:nvPr>
            <p:ph type="subTitle" idx="1"/>
          </p:nvPr>
        </p:nvSpPr>
        <p:spPr>
          <a:xfrm>
            <a:off x="838200" y="2438400"/>
            <a:ext cx="7086600" cy="914400"/>
          </a:xfrm>
        </p:spPr>
        <p:txBody>
          <a:bodyPr>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wo Pictures with Captions">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le 1"/>
          <p:cNvSpPr>
            <a:spLocks noGrp="1"/>
          </p:cNvSpPr>
          <p:nvPr>
            <p:ph type="title"/>
          </p:nvPr>
        </p:nvSpPr>
        <p:spPr>
          <a:xfrm>
            <a:off x="1028580" y="5791200"/>
            <a:ext cx="8115419" cy="701674"/>
          </a:xfrm>
        </p:spPr>
        <p:txBody>
          <a:bodyPr vert="horz" lIns="91440" tIns="45720" rIns="91440" bIns="45720" rtlCol="0" anchor="b">
            <a:normAutofit/>
          </a:bodyPr>
          <a:lstStyle>
            <a:lvl1pPr>
              <a:defRPr lang="en-US" sz="2400">
                <a:solidFill>
                  <a:schemeClr val="accent1"/>
                </a:solidFill>
              </a:defRPr>
            </a:lvl1pPr>
          </a:lstStyle>
          <a:p>
            <a:pPr lvl="0"/>
            <a:r>
              <a:rPr lang="en-US"/>
              <a:t>Click to edit Master title style</a:t>
            </a:r>
            <a:endParaRPr lang="en-US" dirty="0"/>
          </a:p>
        </p:txBody>
      </p:sp>
      <p:sp>
        <p:nvSpPr>
          <p:cNvPr id="7" name="Freeform 5"/>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5" name="Picture Placeholder 14" descr="An empty placeholder to add an image. Click on the placeholder and select the image that you wish to add"/>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p>
        </p:txBody>
      </p:sp>
      <p:sp>
        <p:nvSpPr>
          <p:cNvPr id="17" name="Text Placeholder 16"/>
          <p:cNvSpPr>
            <a:spLocks noGrp="1"/>
          </p:cNvSpPr>
          <p:nvPr>
            <p:ph type="body" sz="quarter" idx="14"/>
          </p:nvPr>
        </p:nvSpPr>
        <p:spPr>
          <a:xfrm>
            <a:off x="1028581" y="5181600"/>
            <a:ext cx="3566160" cy="493776"/>
          </a:xfrm>
        </p:spPr>
        <p:txBody>
          <a:bodyPr>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n-US"/>
              <a:t>Click to edit Master text styles</a:t>
            </a:r>
          </a:p>
        </p:txBody>
      </p:sp>
      <p:sp>
        <p:nvSpPr>
          <p:cNvPr id="18" name="Freeform 5"/>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9" name="Picture Placeholder 18" descr="An empty placeholder to add an image. Click on the placeholder and select the image that you wish to add"/>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endParaRPr lang="en-US" dirty="0"/>
          </a:p>
        </p:txBody>
      </p:sp>
      <p:sp>
        <p:nvSpPr>
          <p:cNvPr id="20" name="Text Placeholder 16"/>
          <p:cNvSpPr>
            <a:spLocks noGrp="1"/>
          </p:cNvSpPr>
          <p:nvPr>
            <p:ph type="body" sz="quarter" idx="16"/>
          </p:nvPr>
        </p:nvSpPr>
        <p:spPr>
          <a:xfrm>
            <a:off x="5566714" y="5181600"/>
            <a:ext cx="3566160" cy="493776"/>
          </a:xfrm>
        </p:spPr>
        <p:txBody>
          <a:bodyPr>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n-US"/>
              <a:t>Click to edit Master text styles</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hree Pictures with Caption">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le 1"/>
          <p:cNvSpPr>
            <a:spLocks noGrp="1"/>
          </p:cNvSpPr>
          <p:nvPr>
            <p:ph type="title"/>
          </p:nvPr>
        </p:nvSpPr>
        <p:spPr>
          <a:xfrm>
            <a:off x="1028580" y="5305424"/>
            <a:ext cx="8104083" cy="579921"/>
          </a:xfrm>
        </p:spPr>
        <p:txBody>
          <a:bodyPr>
            <a:normAutofit/>
          </a:bodyPr>
          <a:lstStyle>
            <a:lvl1pPr>
              <a:defRPr sz="2400">
                <a:solidFill>
                  <a:schemeClr val="accent1"/>
                </a:solidFill>
              </a:defRPr>
            </a:lvl1pPr>
          </a:lstStyle>
          <a:p>
            <a:r>
              <a:rPr lang="en-US"/>
              <a:t>Click to edit Master title style</a:t>
            </a:r>
            <a:endParaRPr lang="en-US" dirty="0"/>
          </a:p>
        </p:txBody>
      </p:sp>
      <p:sp>
        <p:nvSpPr>
          <p:cNvPr id="7" name="Freeform 5"/>
          <p:cNvSpPr>
            <a:spLocks/>
          </p:cNvSpPr>
          <p:nvPr/>
        </p:nvSpPr>
        <p:spPr bwMode="gray">
          <a:xfrm>
            <a:off x="762000" y="933449"/>
            <a:ext cx="53340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5" name="Picture Placeholder 14" descr="An empty placeholder to add an image. Click on the placeholder and select the image that you wish to add"/>
          <p:cNvSpPr>
            <a:spLocks noGrp="1"/>
          </p:cNvSpPr>
          <p:nvPr>
            <p:ph type="pic" sz="quarter" idx="13"/>
          </p:nvPr>
        </p:nvSpPr>
        <p:spPr>
          <a:xfrm>
            <a:off x="991888" y="1113022"/>
            <a:ext cx="4874224"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p>
        </p:txBody>
      </p:sp>
      <p:sp>
        <p:nvSpPr>
          <p:cNvPr id="18" name="Freeform 5"/>
          <p:cNvSpPr>
            <a:spLocks/>
          </p:cNvSpPr>
          <p:nvPr/>
        </p:nvSpPr>
        <p:spPr bwMode="gray">
          <a:xfrm>
            <a:off x="6323873" y="967316"/>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9" name="Picture Placeholder 18" descr="An empty placeholder to add an image. Click on the placeholder and select the image that you wish to add"/>
          <p:cNvSpPr>
            <a:spLocks noGrp="1"/>
          </p:cNvSpPr>
          <p:nvPr>
            <p:ph type="pic" sz="quarter" idx="15"/>
          </p:nvPr>
        </p:nvSpPr>
        <p:spPr>
          <a:xfrm>
            <a:off x="6506025" y="1109743"/>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12" name="Freeform 5"/>
          <p:cNvSpPr>
            <a:spLocks/>
          </p:cNvSpPr>
          <p:nvPr/>
        </p:nvSpPr>
        <p:spPr bwMode="gray">
          <a:xfrm>
            <a:off x="6323873" y="3060954"/>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3" name="Picture Placeholder 12" descr="An empty placeholder to add an image. Click on the placeholder and select the image that you wish to add"/>
          <p:cNvSpPr>
            <a:spLocks noGrp="1"/>
          </p:cNvSpPr>
          <p:nvPr>
            <p:ph type="pic" sz="quarter" idx="16"/>
          </p:nvPr>
        </p:nvSpPr>
        <p:spPr>
          <a:xfrm>
            <a:off x="6506025" y="3203381"/>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endParaRPr lang="en-US" dirty="0"/>
          </a:p>
        </p:txBody>
      </p:sp>
      <p:sp>
        <p:nvSpPr>
          <p:cNvPr id="17" name="Text Placeholder 16"/>
          <p:cNvSpPr>
            <a:spLocks noGrp="1"/>
          </p:cNvSpPr>
          <p:nvPr>
            <p:ph type="body" sz="quarter" idx="14"/>
          </p:nvPr>
        </p:nvSpPr>
        <p:spPr>
          <a:xfrm>
            <a:off x="1028581" y="5919255"/>
            <a:ext cx="8104082" cy="497420"/>
          </a:xfrm>
        </p:spPr>
        <p:txBody>
          <a:bodyPr>
            <a:normAutofit/>
          </a:bodyPr>
          <a:lstStyle>
            <a:lvl1pPr marL="0" indent="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n-US"/>
              <a:t>Click to edit Master text styles</a:t>
            </a:r>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Five Pictures">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Title 1"/>
          <p:cNvSpPr>
            <a:spLocks noGrp="1"/>
          </p:cNvSpPr>
          <p:nvPr>
            <p:ph type="title"/>
          </p:nvPr>
        </p:nvSpPr>
        <p:spPr>
          <a:xfrm>
            <a:off x="9677400" y="365126"/>
            <a:ext cx="2133600" cy="1539874"/>
          </a:xfrm>
        </p:spPr>
        <p:txBody>
          <a:bodyPr vert="horz" lIns="91440" tIns="45720" rIns="91440" bIns="45720" rtlCol="0" anchor="b">
            <a:normAutofit/>
          </a:bodyPr>
          <a:lstStyle>
            <a:lvl1pPr>
              <a:defRPr lang="en-US" sz="2400">
                <a:solidFill>
                  <a:schemeClr val="accent1"/>
                </a:solidFill>
              </a:defRPr>
            </a:lvl1pPr>
          </a:lstStyle>
          <a:p>
            <a:pPr lvl="0"/>
            <a:r>
              <a:rPr lang="en-US"/>
              <a:t>Click to edit Master title style</a:t>
            </a:r>
          </a:p>
        </p:txBody>
      </p:sp>
      <p:sp>
        <p:nvSpPr>
          <p:cNvPr id="8" name="Freeform 5"/>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9" name="Picture Placeholder 8" descr="An empty placeholder to add an image. Click on the placeholder and select the image that you wish to add"/>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endParaRPr lang="en-US" dirty="0"/>
          </a:p>
        </p:txBody>
      </p:sp>
      <p:sp>
        <p:nvSpPr>
          <p:cNvPr id="10" name="Freeform 5"/>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1" name="Picture Placeholder 10" descr="An empty placeholder to add an image. Click on the placeholder and select the image that you wish to add"/>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12" name="Freeform 5"/>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3" name="Picture Placeholder 12" descr="An empty placeholder to add an image. Click on the placeholder and select the image that you wish to add"/>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14" name="Freeform 5"/>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5" name="Picture Placeholder 14" descr="An empty placeholder to add an image. Click on the placeholder and select the image that you wish to add"/>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endParaRPr lang="en-US" dirty="0"/>
          </a:p>
        </p:txBody>
      </p:sp>
      <p:sp>
        <p:nvSpPr>
          <p:cNvPr id="20" name="Freeform 5"/>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1" name="Picture Placeholder 20" descr="An empty placeholder to add an image. Click on the placeholder and select the image that you wish to add"/>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endParaRPr lang="en-US" dirty="0"/>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FC8593D-7C47-471E-A8DF-97AC4FFD13F5}" type="datetimeFigureOut">
              <a:rPr lang="en-US" smtClean="0"/>
              <a:t>11/10/2021</a:t>
            </a:fld>
            <a:endParaRPr lang="en-US"/>
          </a:p>
        </p:txBody>
      </p:sp>
      <p:sp>
        <p:nvSpPr>
          <p:cNvPr id="6" name="Slide Number Placeholder 5"/>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65125"/>
            <a:ext cx="1828799" cy="49403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24000" y="365125"/>
            <a:ext cx="6858000" cy="4940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FC8593D-7C47-471E-A8DF-97AC4FFD13F5}" type="datetimeFigureOut">
              <a:rPr lang="en-US" smtClean="0"/>
              <a:t>11/10/2021</a:t>
            </a:fld>
            <a:endParaRPr lang="en-US"/>
          </a:p>
        </p:txBody>
      </p:sp>
      <p:sp>
        <p:nvSpPr>
          <p:cNvPr id="6" name="Slide Number Placeholder 5"/>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FC8593D-7C47-471E-A8DF-97AC4FFD13F5}" type="datetimeFigureOut">
              <a:rPr lang="en-US" smtClean="0"/>
              <a:t>11/10/2021</a:t>
            </a:fld>
            <a:endParaRPr lang="en-US"/>
          </a:p>
        </p:txBody>
      </p:sp>
      <p:sp>
        <p:nvSpPr>
          <p:cNvPr id="6" name="Slide Number Placeholder 5"/>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12188952" cy="6857176"/>
          </a:xfrm>
          <a:prstGeom prst="rect">
            <a:avLst/>
          </a:prstGeom>
        </p:spPr>
      </p:pic>
      <p:sp>
        <p:nvSpPr>
          <p:cNvPr id="2" name="Title 1"/>
          <p:cNvSpPr>
            <a:spLocks noGrp="1"/>
          </p:cNvSpPr>
          <p:nvPr>
            <p:ph type="title"/>
          </p:nvPr>
        </p:nvSpPr>
        <p:spPr>
          <a:xfrm>
            <a:off x="3352800" y="533400"/>
            <a:ext cx="7315200" cy="1828800"/>
          </a:xfrm>
        </p:spPr>
        <p:txBody>
          <a:bodyPr anchor="b">
            <a:normAutofit/>
          </a:bodyPr>
          <a:lstStyle>
            <a:lvl1pPr>
              <a:defRPr sz="4400"/>
            </a:lvl1pPr>
          </a:lstStyle>
          <a:p>
            <a:r>
              <a:rPr lang="en-US"/>
              <a:t>Click to edit Master title style</a:t>
            </a:r>
          </a:p>
        </p:txBody>
      </p:sp>
      <p:sp>
        <p:nvSpPr>
          <p:cNvPr id="3" name="Text Placeholder 2"/>
          <p:cNvSpPr>
            <a:spLocks noGrp="1"/>
          </p:cNvSpPr>
          <p:nvPr>
            <p:ph type="body" idx="1"/>
          </p:nvPr>
        </p:nvSpPr>
        <p:spPr>
          <a:xfrm>
            <a:off x="3352800" y="2438400"/>
            <a:ext cx="5486400" cy="914400"/>
          </a:xfrm>
        </p:spPr>
        <p:txBody>
          <a:bodyPr>
            <a:normAutofit/>
          </a:bodyPr>
          <a:lstStyle>
            <a:lvl1pPr marL="0" indent="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0" y="1825625"/>
            <a:ext cx="438912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78880" y="1825625"/>
            <a:ext cx="438912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7FC8593D-7C47-471E-A8DF-97AC4FFD13F5}" type="datetimeFigureOut">
              <a:rPr lang="en-US" smtClean="0"/>
              <a:t>11/10/2021</a:t>
            </a:fld>
            <a:endParaRPr lang="en-US"/>
          </a:p>
        </p:txBody>
      </p:sp>
      <p:sp>
        <p:nvSpPr>
          <p:cNvPr id="7" name="Slide Number Placeholder 6"/>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524000" y="1828799"/>
            <a:ext cx="4389120" cy="795867"/>
          </a:xfrm>
        </p:spPr>
        <p:txBody>
          <a:bodyPr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0" y="2624666"/>
            <a:ext cx="4389120" cy="26754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78880" y="1828799"/>
            <a:ext cx="4389120" cy="795867"/>
          </a:xfrm>
        </p:spPr>
        <p:txBody>
          <a:bodyPr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8880" y="2624666"/>
            <a:ext cx="4389120" cy="26754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7FC8593D-7C47-471E-A8DF-97AC4FFD13F5}" type="datetimeFigureOut">
              <a:rPr lang="en-US" smtClean="0"/>
              <a:t>11/10/2021</a:t>
            </a:fld>
            <a:endParaRPr lang="en-US"/>
          </a:p>
        </p:txBody>
      </p:sp>
      <p:sp>
        <p:nvSpPr>
          <p:cNvPr id="9" name="Slide Number Placeholder 8"/>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C8593D-7C47-471E-A8DF-97AC4FFD13F5}" type="datetimeFigureOut">
              <a:rPr lang="en-US" smtClean="0"/>
              <a:t>11/10/2021</a:t>
            </a:fld>
            <a:endParaRPr lang="en-US"/>
          </a:p>
        </p:txBody>
      </p:sp>
      <p:sp>
        <p:nvSpPr>
          <p:cNvPr id="5" name="Slide Number Placeholder 4"/>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7FC8593D-7C47-471E-A8DF-97AC4FFD13F5}" type="datetimeFigureOut">
              <a:rPr lang="en-US" smtClean="0"/>
              <a:t>11/10/2021</a:t>
            </a:fld>
            <a:endParaRPr lang="en-US"/>
          </a:p>
        </p:txBody>
      </p:sp>
      <p:sp>
        <p:nvSpPr>
          <p:cNvPr id="4" name="Slide Number Placeholder 3"/>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4400" y="1828800"/>
            <a:ext cx="5943600" cy="3476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23999" y="1828800"/>
            <a:ext cx="2926080" cy="3476625"/>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7FC8593D-7C47-471E-A8DF-97AC4FFD13F5}" type="datetimeFigureOut">
              <a:rPr lang="en-US" smtClean="0"/>
              <a:t>11/10/2021</a:t>
            </a:fld>
            <a:endParaRPr lang="en-US"/>
          </a:p>
        </p:txBody>
      </p:sp>
      <p:sp>
        <p:nvSpPr>
          <p:cNvPr id="7" name="Slide Number Placeholder 6"/>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Freeform 5"/>
          <p:cNvSpPr>
            <a:spLocks/>
          </p:cNvSpPr>
          <p:nvPr/>
        </p:nvSpPr>
        <p:spPr bwMode="gray">
          <a:xfrm>
            <a:off x="804333" y="1695450"/>
            <a:ext cx="5596467"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12" name="Picture Placeholder 11" descr="An empty placeholder to add an image. Click on the placeholder and select the image that you wish to add"/>
          <p:cNvSpPr>
            <a:spLocks noGrp="1"/>
          </p:cNvSpPr>
          <p:nvPr>
            <p:ph type="pic" idx="1"/>
          </p:nvPr>
        </p:nvSpPr>
        <p:spPr>
          <a:xfrm>
            <a:off x="1006022" y="1874520"/>
            <a:ext cx="5193089"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010400" y="2245995"/>
            <a:ext cx="3657600" cy="219456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7FC8593D-7C47-471E-A8DF-97AC4FFD13F5}" type="datetimeFigureOut">
              <a:rPr lang="en-US" smtClean="0"/>
              <a:t>11/10/2021</a:t>
            </a:fld>
            <a:endParaRPr lang="en-US"/>
          </a:p>
        </p:txBody>
      </p:sp>
      <p:sp>
        <p:nvSpPr>
          <p:cNvPr id="7" name="Slide Number Placeholder 6"/>
          <p:cNvSpPr>
            <a:spLocks noGrp="1"/>
          </p:cNvSpPr>
          <p:nvPr>
            <p:ph type="sldNum" sz="quarter" idx="12"/>
          </p:nvPr>
        </p:nvSpPr>
        <p:spPr/>
        <p:txBody>
          <a:bodyPr/>
          <a:lstStyle/>
          <a:p>
            <a:fld id="{289D71E3-7D81-4C24-B9D8-6B108755C64C}" type="slidenum">
              <a:rPr lang="en-US" smtClean="0"/>
              <a:t>‹#›</a:t>
            </a:fld>
            <a:endParaRPr lang="en-US"/>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12188826" cy="6858000"/>
          </a:xfrm>
          <a:prstGeom prst="rect">
            <a:avLst/>
          </a:prstGeom>
        </p:spPr>
      </p:pic>
      <p:sp>
        <p:nvSpPr>
          <p:cNvPr id="2" name="Title Placeholder 1"/>
          <p:cNvSpPr>
            <a:spLocks noGrp="1"/>
          </p:cNvSpPr>
          <p:nvPr>
            <p:ph type="title"/>
          </p:nvPr>
        </p:nvSpPr>
        <p:spPr>
          <a:xfrm>
            <a:off x="838200" y="365126"/>
            <a:ext cx="9829800" cy="108267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524000" y="1828800"/>
            <a:ext cx="91440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2209800" y="6416675"/>
            <a:ext cx="4572000" cy="365125"/>
          </a:xfrm>
          <a:prstGeom prst="rect">
            <a:avLst/>
          </a:prstGeom>
        </p:spPr>
        <p:txBody>
          <a:bodyPr vert="horz" lIns="91440" tIns="45720" rIns="91440" bIns="45720" rtlCol="0" anchor="ctr"/>
          <a:lstStyle>
            <a:lvl1pPr algn="l">
              <a:defRPr sz="1100">
                <a:solidFill>
                  <a:schemeClr val="tx1"/>
                </a:solidFill>
              </a:defRPr>
            </a:lvl1pPr>
          </a:lstStyle>
          <a:p>
            <a:r>
              <a:rPr lang="en-US" dirty="0"/>
              <a:t>Add a footer</a:t>
            </a:r>
          </a:p>
        </p:txBody>
      </p:sp>
      <p:sp>
        <p:nvSpPr>
          <p:cNvPr id="4" name="Date Placeholder 3"/>
          <p:cNvSpPr>
            <a:spLocks noGrp="1"/>
          </p:cNvSpPr>
          <p:nvPr>
            <p:ph type="dt" sz="half" idx="2"/>
          </p:nvPr>
        </p:nvSpPr>
        <p:spPr>
          <a:xfrm>
            <a:off x="7010400" y="6416675"/>
            <a:ext cx="1371600" cy="365125"/>
          </a:xfrm>
          <a:prstGeom prst="rect">
            <a:avLst/>
          </a:prstGeom>
        </p:spPr>
        <p:txBody>
          <a:bodyPr vert="horz" lIns="91440" tIns="45720" rIns="91440" bIns="45720" rtlCol="0" anchor="ctr"/>
          <a:lstStyle>
            <a:lvl1pPr algn="r">
              <a:defRPr sz="1100">
                <a:solidFill>
                  <a:schemeClr val="tx1"/>
                </a:solidFill>
              </a:defRPr>
            </a:lvl1pPr>
          </a:lstStyle>
          <a:p>
            <a:fld id="{7FC8593D-7C47-471E-A8DF-97AC4FFD13F5}" type="datetimeFigureOut">
              <a:rPr lang="en-US" smtClean="0"/>
              <a:pPr/>
              <a:t>11/10/2021</a:t>
            </a:fld>
            <a:endParaRPr lang="en-US" dirty="0"/>
          </a:p>
        </p:txBody>
      </p:sp>
      <p:sp>
        <p:nvSpPr>
          <p:cNvPr id="6" name="Slide Number Placeholder 5"/>
          <p:cNvSpPr>
            <a:spLocks noGrp="1"/>
          </p:cNvSpPr>
          <p:nvPr>
            <p:ph type="sldNum" sz="quarter" idx="4"/>
          </p:nvPr>
        </p:nvSpPr>
        <p:spPr>
          <a:xfrm>
            <a:off x="8610600" y="6416675"/>
            <a:ext cx="838200" cy="365125"/>
          </a:xfrm>
          <a:prstGeom prst="rect">
            <a:avLst/>
          </a:prstGeom>
        </p:spPr>
        <p:txBody>
          <a:bodyPr vert="horz" lIns="91440" tIns="45720" rIns="91440" bIns="45720" rtlCol="0" anchor="ctr"/>
          <a:lstStyle>
            <a:lvl1pPr algn="r">
              <a:defRPr sz="1100">
                <a:solidFill>
                  <a:schemeClr val="tx1"/>
                </a:solidFill>
              </a:defRPr>
            </a:lvl1pPr>
          </a:lstStyle>
          <a:p>
            <a:fld id="{289D71E3-7D81-4C24-B9D8-6B108755C64C}" type="slidenum">
              <a:rPr lang="en-US" smtClean="0"/>
              <a:pPr/>
              <a:t>‹#›</a:t>
            </a:fld>
            <a:endParaRPr lang="en-US" dirty="0"/>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2"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1464" y="1596430"/>
            <a:ext cx="8458200" cy="1828800"/>
          </a:xfrm>
        </p:spPr>
        <p:txBody>
          <a:bodyPr>
            <a:normAutofit/>
          </a:bodyPr>
          <a:lstStyle/>
          <a:p>
            <a:pPr algn="ctr"/>
            <a:r>
              <a:rPr lang="en-US" sz="6000" dirty="0"/>
              <a:t>How to help your child in EYFS</a:t>
            </a:r>
          </a:p>
        </p:txBody>
      </p:sp>
    </p:spTree>
    <p:extLst>
      <p:ext uri="{BB962C8B-B14F-4D97-AF65-F5344CB8AC3E}">
        <p14:creationId xmlns:p14="http://schemas.microsoft.com/office/powerpoint/2010/main" val="279804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416" y="548680"/>
            <a:ext cx="9829800" cy="759618"/>
          </a:xfrm>
        </p:spPr>
        <p:txBody>
          <a:bodyPr>
            <a:normAutofit fontScale="90000"/>
          </a:bodyPr>
          <a:lstStyle/>
          <a:p>
            <a:pPr algn="ctr"/>
            <a:r>
              <a:rPr lang="en-US" b="1" dirty="0"/>
              <a:t>Ready to learn:</a:t>
            </a:r>
            <a:br>
              <a:rPr lang="en-US" b="1" dirty="0"/>
            </a:br>
            <a:endParaRPr lang="en-US" b="1" dirty="0"/>
          </a:p>
        </p:txBody>
      </p:sp>
      <p:sp>
        <p:nvSpPr>
          <p:cNvPr id="3" name="TextBox 2">
            <a:extLst>
              <a:ext uri="{FF2B5EF4-FFF2-40B4-BE49-F238E27FC236}">
                <a16:creationId xmlns:a16="http://schemas.microsoft.com/office/drawing/2014/main" id="{3C21C556-D410-4B75-9AD1-3DC3EA96FE8C}"/>
              </a:ext>
            </a:extLst>
          </p:cNvPr>
          <p:cNvSpPr txBox="1"/>
          <p:nvPr/>
        </p:nvSpPr>
        <p:spPr>
          <a:xfrm>
            <a:off x="1271464" y="954038"/>
            <a:ext cx="9829800" cy="3416320"/>
          </a:xfrm>
          <a:prstGeom prst="rect">
            <a:avLst/>
          </a:prstGeom>
          <a:noFill/>
        </p:spPr>
        <p:txBody>
          <a:bodyPr wrap="square" rtlCol="0">
            <a:spAutoFit/>
          </a:bodyPr>
          <a:lstStyle/>
          <a:p>
            <a:pPr marL="285750" indent="-285750">
              <a:buFont typeface="Arial" panose="020B0604020202020204" pitchFamily="34" charset="0"/>
              <a:buChar char="•"/>
            </a:pPr>
            <a:r>
              <a:rPr lang="en-US" dirty="0"/>
              <a:t>Good bedtime routine – so not up late</a:t>
            </a:r>
          </a:p>
          <a:p>
            <a:pPr marL="285750" indent="-285750">
              <a:buFont typeface="Arial" panose="020B0604020202020204" pitchFamily="34" charset="0"/>
              <a:buChar char="•"/>
            </a:pPr>
            <a:r>
              <a:rPr lang="en-US" dirty="0"/>
              <a:t>Make sure they have a good breakfast</a:t>
            </a:r>
          </a:p>
          <a:p>
            <a:pPr marL="285750" indent="-285750">
              <a:buFont typeface="Arial" panose="020B0604020202020204" pitchFamily="34" charset="0"/>
              <a:buChar char="•"/>
            </a:pPr>
            <a:r>
              <a:rPr lang="en-US" dirty="0"/>
              <a:t>Talk to them about their day on the way to school – things they are looking forward to </a:t>
            </a:r>
            <a:r>
              <a:rPr lang="en-US" dirty="0" err="1"/>
              <a:t>etc</a:t>
            </a:r>
            <a:endParaRPr lang="en-US" dirty="0"/>
          </a:p>
          <a:p>
            <a:pPr marL="285750" indent="-285750">
              <a:buFont typeface="Arial" panose="020B0604020202020204" pitchFamily="34" charset="0"/>
              <a:buChar char="•"/>
            </a:pPr>
            <a:r>
              <a:rPr lang="en-US" dirty="0"/>
              <a:t>Pick them up with a smile, not on a mobile phone</a:t>
            </a:r>
          </a:p>
          <a:p>
            <a:pPr marL="285750" indent="-285750">
              <a:buFont typeface="Arial" panose="020B0604020202020204" pitchFamily="34" charset="0"/>
              <a:buChar char="•"/>
            </a:pPr>
            <a:r>
              <a:rPr lang="en-US" dirty="0"/>
              <a:t>Ask them about their day – all children will say they haven’t done anything but ask them direct question – “what was the phonics sound?” “what did they do in </a:t>
            </a:r>
            <a:r>
              <a:rPr lang="en-US" dirty="0" err="1"/>
              <a:t>maths</a:t>
            </a:r>
            <a:r>
              <a:rPr lang="en-US" dirty="0"/>
              <a:t>?” </a:t>
            </a:r>
          </a:p>
          <a:p>
            <a:pPr marL="285750" indent="-285750">
              <a:buFont typeface="Arial" panose="020B0604020202020204" pitchFamily="34" charset="0"/>
              <a:buChar char="•"/>
            </a:pPr>
            <a:r>
              <a:rPr lang="en-US" dirty="0"/>
              <a:t>Do any school reading.</a:t>
            </a:r>
          </a:p>
          <a:p>
            <a:pPr marL="285750" indent="-285750">
              <a:buFont typeface="Arial" panose="020B0604020202020204" pitchFamily="34" charset="0"/>
              <a:buChar char="•"/>
            </a:pPr>
            <a:r>
              <a:rPr lang="en-US" dirty="0"/>
              <a:t>Engage in conversation</a:t>
            </a:r>
          </a:p>
          <a:p>
            <a:pPr marL="285750" indent="-285750">
              <a:buFont typeface="Arial" panose="020B0604020202020204" pitchFamily="34" charset="0"/>
              <a:buChar char="•"/>
            </a:pPr>
            <a:r>
              <a:rPr lang="en-US" dirty="0"/>
              <a:t>Help them in becoming independent in putting on coats, clothes, shoes</a:t>
            </a:r>
          </a:p>
          <a:p>
            <a:pPr marL="285750" indent="-285750">
              <a:buFont typeface="Arial" panose="020B0604020202020204" pitchFamily="34" charset="0"/>
              <a:buChar char="•"/>
            </a:pPr>
            <a:r>
              <a:rPr lang="en-US" dirty="0"/>
              <a:t>Support them in toileting independence</a:t>
            </a:r>
          </a:p>
          <a:p>
            <a:pPr marL="285750" indent="-285750">
              <a:buFont typeface="Arial" panose="020B0604020202020204" pitchFamily="34" charset="0"/>
              <a:buChar char="•"/>
            </a:pPr>
            <a:r>
              <a:rPr lang="en-US" dirty="0"/>
              <a:t>Encourage them to feed themselves, use knives, forks </a:t>
            </a:r>
            <a:r>
              <a:rPr lang="en-US" dirty="0" err="1"/>
              <a:t>etc</a:t>
            </a:r>
            <a:endParaRPr lang="en-US" dirty="0"/>
          </a:p>
          <a:p>
            <a:endParaRPr lang="en-US" dirty="0"/>
          </a:p>
        </p:txBody>
      </p:sp>
      <p:sp>
        <p:nvSpPr>
          <p:cNvPr id="4" name="TextBox 3">
            <a:extLst>
              <a:ext uri="{FF2B5EF4-FFF2-40B4-BE49-F238E27FC236}">
                <a16:creationId xmlns:a16="http://schemas.microsoft.com/office/drawing/2014/main" id="{D3F4885E-1765-474B-A882-CFB9D2DAE85E}"/>
              </a:ext>
            </a:extLst>
          </p:cNvPr>
          <p:cNvSpPr txBox="1"/>
          <p:nvPr/>
        </p:nvSpPr>
        <p:spPr>
          <a:xfrm>
            <a:off x="2639616" y="4754730"/>
            <a:ext cx="6336704" cy="523220"/>
          </a:xfrm>
          <a:prstGeom prst="rect">
            <a:avLst/>
          </a:prstGeom>
          <a:noFill/>
        </p:spPr>
        <p:txBody>
          <a:bodyPr wrap="square" rtlCol="0">
            <a:spAutoFit/>
          </a:bodyPr>
          <a:lstStyle/>
          <a:p>
            <a:r>
              <a:rPr lang="en-US" sz="2800" dirty="0"/>
              <a:t>Any Questions?</a:t>
            </a:r>
            <a:endParaRPr lang="en-GB" sz="2800" dirty="0"/>
          </a:p>
        </p:txBody>
      </p:sp>
    </p:spTree>
    <p:extLst>
      <p:ext uri="{BB962C8B-B14F-4D97-AF65-F5344CB8AC3E}">
        <p14:creationId xmlns:p14="http://schemas.microsoft.com/office/powerpoint/2010/main" val="3093572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829800" cy="687610"/>
          </a:xfrm>
        </p:spPr>
        <p:txBody>
          <a:bodyPr/>
          <a:lstStyle/>
          <a:p>
            <a:pPr algn="ctr"/>
            <a:r>
              <a:rPr lang="en-US" dirty="0"/>
              <a:t>What is the New EYFS curriculum?</a:t>
            </a:r>
          </a:p>
        </p:txBody>
      </p:sp>
      <p:sp>
        <p:nvSpPr>
          <p:cNvPr id="3" name="Content Placeholder 2"/>
          <p:cNvSpPr>
            <a:spLocks noGrp="1"/>
          </p:cNvSpPr>
          <p:nvPr>
            <p:ph idx="1"/>
          </p:nvPr>
        </p:nvSpPr>
        <p:spPr>
          <a:xfrm>
            <a:off x="1775520" y="1114500"/>
            <a:ext cx="9144000" cy="4629000"/>
          </a:xfrm>
        </p:spPr>
        <p:txBody>
          <a:bodyPr>
            <a:normAutofit fontScale="92500" lnSpcReduction="10000"/>
          </a:bodyPr>
          <a:lstStyle/>
          <a:p>
            <a:pPr marL="0" indent="0" algn="ctr">
              <a:buNone/>
            </a:pPr>
            <a:r>
              <a:rPr lang="en-US" sz="2200" b="1" dirty="0"/>
              <a:t>Four guiding principles should shape practice in early years settings. </a:t>
            </a:r>
          </a:p>
          <a:p>
            <a:r>
              <a:rPr lang="en-US" sz="2200" dirty="0"/>
              <a:t> every child is a unique child, who is constantly learning and can be resilient, capable, confident and self-assured </a:t>
            </a:r>
          </a:p>
          <a:p>
            <a:r>
              <a:rPr lang="en-US" sz="2200" dirty="0"/>
              <a:t>children learn to be strong and independent through positive relationships </a:t>
            </a:r>
          </a:p>
          <a:p>
            <a:r>
              <a:rPr lang="en-US" sz="2200" dirty="0"/>
              <a:t>children learn and develop well in enabling environments with teaching and support from adults, who respond to their individual interests and needs and help them to build their learning over time. </a:t>
            </a:r>
            <a:r>
              <a:rPr lang="en-US" sz="2600" b="1" dirty="0"/>
              <a:t>Children benefit from a strong partnership between practitioners and parents and/or </a:t>
            </a:r>
            <a:r>
              <a:rPr lang="en-US" sz="2600" b="1" dirty="0" err="1"/>
              <a:t>carers</a:t>
            </a:r>
            <a:r>
              <a:rPr lang="en-US" sz="2600" b="1" dirty="0"/>
              <a:t> </a:t>
            </a:r>
          </a:p>
          <a:p>
            <a:r>
              <a:rPr lang="en-US" sz="2200" dirty="0"/>
              <a:t>importance of learning and development. Children develop and learn at different rates. (See “the characteristics of effective teaching and learning” at paragraph 1.15). The framework covers the education and care of all children in early years provision, including children with special educational needs and disabilities (SEND</a:t>
            </a:r>
            <a:r>
              <a:rPr lang="en-US" dirty="0"/>
              <a:t>)</a:t>
            </a:r>
          </a:p>
        </p:txBody>
      </p:sp>
    </p:spTree>
    <p:extLst>
      <p:ext uri="{BB962C8B-B14F-4D97-AF65-F5344CB8AC3E}">
        <p14:creationId xmlns:p14="http://schemas.microsoft.com/office/powerpoint/2010/main" val="220033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364AC-8670-4202-9391-081B8F08684C}"/>
              </a:ext>
            </a:extLst>
          </p:cNvPr>
          <p:cNvSpPr>
            <a:spLocks noGrp="1"/>
          </p:cNvSpPr>
          <p:nvPr>
            <p:ph type="title"/>
          </p:nvPr>
        </p:nvSpPr>
        <p:spPr>
          <a:xfrm>
            <a:off x="838200" y="365126"/>
            <a:ext cx="9829800" cy="615602"/>
          </a:xfrm>
        </p:spPr>
        <p:txBody>
          <a:bodyPr/>
          <a:lstStyle/>
          <a:p>
            <a:pPr algn="ctr"/>
            <a:r>
              <a:rPr lang="en-US" b="1" dirty="0"/>
              <a:t>Play Based Approach</a:t>
            </a:r>
            <a:endParaRPr lang="en-GB" b="1" dirty="0"/>
          </a:p>
        </p:txBody>
      </p:sp>
      <p:sp>
        <p:nvSpPr>
          <p:cNvPr id="3" name="Content Placeholder 2">
            <a:extLst>
              <a:ext uri="{FF2B5EF4-FFF2-40B4-BE49-F238E27FC236}">
                <a16:creationId xmlns:a16="http://schemas.microsoft.com/office/drawing/2014/main" id="{1D7B767E-3710-4D23-AF87-A5F1AA0605DF}"/>
              </a:ext>
            </a:extLst>
          </p:cNvPr>
          <p:cNvSpPr>
            <a:spLocks noGrp="1"/>
          </p:cNvSpPr>
          <p:nvPr>
            <p:ph idx="1"/>
          </p:nvPr>
        </p:nvSpPr>
        <p:spPr>
          <a:xfrm>
            <a:off x="1199456" y="971997"/>
            <a:ext cx="10583960" cy="4041179"/>
          </a:xfrm>
        </p:spPr>
        <p:txBody>
          <a:bodyPr>
            <a:normAutofit fontScale="85000" lnSpcReduction="10000"/>
          </a:bodyPr>
          <a:lstStyle/>
          <a:p>
            <a:pPr marL="0" indent="0">
              <a:buNone/>
            </a:pPr>
            <a:r>
              <a:rPr lang="en-US" dirty="0">
                <a:latin typeface="Arial" panose="020B0604020202020204" pitchFamily="34" charset="0"/>
                <a:cs typeface="Arial" panose="020B0604020202020204" pitchFamily="34" charset="0"/>
              </a:rPr>
              <a:t>The EYFS is about how children learn, as well as what they learn. Children need opportunities to develop their own play and independent exploration. This is enjoyable and motivating. They also need adults to ‘scaffold’ their learning by giving them just enough help to achieve something they could not do independently. </a:t>
            </a:r>
          </a:p>
          <a:p>
            <a:pPr marL="0" indent="0">
              <a:buNone/>
            </a:pPr>
            <a:r>
              <a:rPr lang="en-US" dirty="0">
                <a:latin typeface="Arial" panose="020B0604020202020204" pitchFamily="34" charset="0"/>
                <a:cs typeface="Arial" panose="020B0604020202020204" pitchFamily="34" charset="0"/>
              </a:rPr>
              <a:t>Helping children to think, discuss and plan ahead is important, like gathering the materials they need to make a den before they start building. These are ways of helping children to develop the characteristics of effective learning. </a:t>
            </a:r>
          </a:p>
          <a:p>
            <a:pPr marL="0" indent="0">
              <a:buNone/>
            </a:pPr>
            <a:r>
              <a:rPr lang="en-US" dirty="0">
                <a:latin typeface="Arial" panose="020B0604020202020204" pitchFamily="34" charset="0"/>
                <a:cs typeface="Arial" panose="020B0604020202020204" pitchFamily="34" charset="0"/>
              </a:rPr>
              <a:t>When children are at earlier stages of development than expected, it is important to notice what they enjoy doing and also find out where their difficulties may lie. They need extra help so that they become secure in the earlier stages of development. It is not helpful to wait for them to become ‘ready’. For example, children who are not speaking in sentences are not going to be able to write in </a:t>
            </a:r>
            <a:r>
              <a:rPr lang="en-US" dirty="0" err="1">
                <a:latin typeface="Arial" panose="020B0604020202020204" pitchFamily="34" charset="0"/>
                <a:cs typeface="Arial" panose="020B0604020202020204" pitchFamily="34" charset="0"/>
              </a:rPr>
              <a:t>sentencees</a:t>
            </a:r>
            <a:r>
              <a:rPr lang="en-US" dirty="0">
                <a:latin typeface="Arial" panose="020B0604020202020204" pitchFamily="34" charset="0"/>
                <a:cs typeface="Arial" panose="020B0604020202020204" pitchFamily="34" charset="0"/>
              </a:rPr>
              <a:t>. They will need lots of stimulating experiences to help them develop their communication. </a:t>
            </a:r>
          </a:p>
          <a:p>
            <a:pPr marL="0" indent="0">
              <a:buNone/>
            </a:pPr>
            <a:r>
              <a:rPr lang="en-US" b="1" dirty="0">
                <a:latin typeface="Arial" panose="020B0604020202020204" pitchFamily="34" charset="0"/>
                <a:cs typeface="Arial" panose="020B0604020202020204" pitchFamily="34" charset="0"/>
              </a:rPr>
              <a:t>That’s why the time you spend listening to them and having conversations with them is so important.</a:t>
            </a:r>
          </a:p>
          <a:p>
            <a:pPr marL="0" indent="0">
              <a:buNone/>
            </a:pPr>
            <a:r>
              <a:rPr lang="en-US" dirty="0">
                <a:latin typeface="Arial" panose="020B0604020202020204" pitchFamily="34" charset="0"/>
                <a:cs typeface="Arial" panose="020B0604020202020204" pitchFamily="34" charset="0"/>
              </a:rPr>
              <a:t>(Taken from the new framework)</a:t>
            </a:r>
          </a:p>
          <a:p>
            <a:endParaRPr lang="en-GB" dirty="0"/>
          </a:p>
        </p:txBody>
      </p:sp>
    </p:spTree>
    <p:extLst>
      <p:ext uri="{BB962C8B-B14F-4D97-AF65-F5344CB8AC3E}">
        <p14:creationId xmlns:p14="http://schemas.microsoft.com/office/powerpoint/2010/main" val="542675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829800" cy="687610"/>
          </a:xfrm>
        </p:spPr>
        <p:txBody>
          <a:bodyPr/>
          <a:lstStyle/>
          <a:p>
            <a:pPr algn="ctr"/>
            <a:r>
              <a:rPr lang="en-US" dirty="0"/>
              <a:t>Physical at home:</a:t>
            </a:r>
          </a:p>
        </p:txBody>
      </p:sp>
      <p:sp>
        <p:nvSpPr>
          <p:cNvPr id="7" name="Content Placeholder 2">
            <a:extLst>
              <a:ext uri="{FF2B5EF4-FFF2-40B4-BE49-F238E27FC236}">
                <a16:creationId xmlns:a16="http://schemas.microsoft.com/office/drawing/2014/main" id="{BA722481-7624-47C6-A09A-51910BE31DCF}"/>
              </a:ext>
            </a:extLst>
          </p:cNvPr>
          <p:cNvSpPr>
            <a:spLocks noGrp="1"/>
          </p:cNvSpPr>
          <p:nvPr>
            <p:ph sz="half" idx="2"/>
          </p:nvPr>
        </p:nvSpPr>
        <p:spPr>
          <a:xfrm>
            <a:off x="724615" y="1268760"/>
            <a:ext cx="4791629" cy="3815878"/>
          </a:xfrm>
        </p:spPr>
        <p:txBody>
          <a:bodyPr>
            <a:noAutofit/>
          </a:bodyPr>
          <a:lstStyle/>
          <a:p>
            <a:pPr marL="0" indent="0" algn="ctr">
              <a:buNone/>
            </a:pPr>
            <a:r>
              <a:rPr lang="en-US" sz="1600" b="1" u="sng" dirty="0"/>
              <a:t>What’s Important</a:t>
            </a:r>
          </a:p>
          <a:p>
            <a:pPr algn="ctr"/>
            <a:r>
              <a:rPr lang="en-US" sz="1600" dirty="0"/>
              <a:t>Vital in all round development</a:t>
            </a:r>
          </a:p>
          <a:p>
            <a:pPr algn="ctr"/>
            <a:r>
              <a:rPr lang="en-US" sz="1600" dirty="0"/>
              <a:t>Gross motor skills provide the foundation for developing healthy bodies and social and emotional well-being</a:t>
            </a:r>
          </a:p>
          <a:p>
            <a:pPr algn="ctr"/>
            <a:r>
              <a:rPr lang="en-US" sz="1600" dirty="0"/>
              <a:t>Fine motor control and precision helps with hand eye co-ordination, which is later linked to early literacy.</a:t>
            </a:r>
          </a:p>
          <a:p>
            <a:pPr algn="ctr"/>
            <a:r>
              <a:rPr lang="en-US" sz="1600" dirty="0"/>
              <a:t>Repeated opportunities to explore and play with small world. Puzzles, arts and crafts and the use of small tools allow children to develop proficiency, control and confidence.</a:t>
            </a:r>
          </a:p>
        </p:txBody>
      </p:sp>
      <p:sp>
        <p:nvSpPr>
          <p:cNvPr id="8" name="Content Placeholder 3">
            <a:extLst>
              <a:ext uri="{FF2B5EF4-FFF2-40B4-BE49-F238E27FC236}">
                <a16:creationId xmlns:a16="http://schemas.microsoft.com/office/drawing/2014/main" id="{FAC51469-EFCC-4AAD-A134-D4AC93A4268C}"/>
              </a:ext>
            </a:extLst>
          </p:cNvPr>
          <p:cNvSpPr>
            <a:spLocks noGrp="1"/>
          </p:cNvSpPr>
          <p:nvPr>
            <p:ph sz="quarter" idx="4"/>
          </p:nvPr>
        </p:nvSpPr>
        <p:spPr>
          <a:xfrm>
            <a:off x="6262636" y="1268760"/>
            <a:ext cx="5193585" cy="3815878"/>
          </a:xfrm>
        </p:spPr>
        <p:txBody>
          <a:bodyPr>
            <a:noAutofit/>
          </a:bodyPr>
          <a:lstStyle/>
          <a:p>
            <a:pPr marL="0" indent="0" algn="ctr">
              <a:buNone/>
            </a:pPr>
            <a:r>
              <a:rPr lang="en-US" sz="1600" b="1" u="sng" dirty="0"/>
              <a:t>How you can support your child</a:t>
            </a:r>
          </a:p>
          <a:p>
            <a:pPr algn="ctr"/>
            <a:r>
              <a:rPr lang="en-US" sz="1600" dirty="0"/>
              <a:t>Swing from monkey bars, climb trees!</a:t>
            </a:r>
          </a:p>
          <a:p>
            <a:pPr algn="ctr"/>
            <a:r>
              <a:rPr lang="en-US" sz="1600" dirty="0"/>
              <a:t>Cook and make bread/ playdough</a:t>
            </a:r>
          </a:p>
          <a:p>
            <a:pPr algn="ctr"/>
            <a:r>
              <a:rPr lang="en-US" sz="1600" dirty="0"/>
              <a:t>Scissors, tweezers, threading</a:t>
            </a:r>
          </a:p>
          <a:p>
            <a:pPr algn="ctr"/>
            <a:r>
              <a:rPr lang="en-US" sz="1600" dirty="0"/>
              <a:t>Dancing, hopping, </a:t>
            </a:r>
            <a:r>
              <a:rPr lang="en-US" sz="1600" dirty="0" err="1"/>
              <a:t>thowing</a:t>
            </a:r>
            <a:r>
              <a:rPr lang="en-US" sz="1600" dirty="0"/>
              <a:t> /catching</a:t>
            </a:r>
          </a:p>
          <a:p>
            <a:pPr algn="ctr"/>
            <a:endParaRPr lang="en-US" sz="1600" dirty="0"/>
          </a:p>
        </p:txBody>
      </p:sp>
    </p:spTree>
    <p:extLst>
      <p:ext uri="{BB962C8B-B14F-4D97-AF65-F5344CB8AC3E}">
        <p14:creationId xmlns:p14="http://schemas.microsoft.com/office/powerpoint/2010/main" val="1147852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829800" cy="687610"/>
          </a:xfrm>
        </p:spPr>
        <p:txBody>
          <a:bodyPr/>
          <a:lstStyle/>
          <a:p>
            <a:pPr algn="ctr"/>
            <a:r>
              <a:rPr lang="en-US" dirty="0"/>
              <a:t>Personal and Social at home:</a:t>
            </a:r>
          </a:p>
        </p:txBody>
      </p:sp>
      <p:sp>
        <p:nvSpPr>
          <p:cNvPr id="7" name="Content Placeholder 2">
            <a:extLst>
              <a:ext uri="{FF2B5EF4-FFF2-40B4-BE49-F238E27FC236}">
                <a16:creationId xmlns:a16="http://schemas.microsoft.com/office/drawing/2014/main" id="{BA722481-7624-47C6-A09A-51910BE31DCF}"/>
              </a:ext>
            </a:extLst>
          </p:cNvPr>
          <p:cNvSpPr>
            <a:spLocks noGrp="1"/>
          </p:cNvSpPr>
          <p:nvPr>
            <p:ph sz="half" idx="2"/>
          </p:nvPr>
        </p:nvSpPr>
        <p:spPr>
          <a:xfrm>
            <a:off x="724615" y="1268760"/>
            <a:ext cx="4791629" cy="3815878"/>
          </a:xfrm>
        </p:spPr>
        <p:txBody>
          <a:bodyPr>
            <a:noAutofit/>
          </a:bodyPr>
          <a:lstStyle/>
          <a:p>
            <a:pPr marL="0" indent="0" algn="ctr">
              <a:buNone/>
            </a:pPr>
            <a:r>
              <a:rPr lang="en-US" sz="1600" b="1" u="sng" dirty="0"/>
              <a:t>What’s Important</a:t>
            </a:r>
          </a:p>
          <a:p>
            <a:pPr lvl="1" algn="ctr"/>
            <a:r>
              <a:rPr lang="en-US" sz="1600" dirty="0"/>
              <a:t>This is crucial to lead a happy and healthy lives and </a:t>
            </a:r>
            <a:r>
              <a:rPr lang="en-US" sz="1600" b="1" dirty="0"/>
              <a:t>fundamental</a:t>
            </a:r>
            <a:r>
              <a:rPr lang="en-US" sz="1600" dirty="0"/>
              <a:t> to their cognitive development</a:t>
            </a:r>
          </a:p>
          <a:p>
            <a:pPr lvl="1" algn="ctr"/>
            <a:r>
              <a:rPr lang="en-US" sz="1600" dirty="0"/>
              <a:t>Strong, warm supportive relationships enable children to learn how to understand their feelings and those of others.</a:t>
            </a:r>
          </a:p>
          <a:p>
            <a:pPr lvl="1" algn="ctr"/>
            <a:r>
              <a:rPr lang="en-US" sz="1600" dirty="0"/>
              <a:t>Through adult modelling learn to look after their bodies, healthy eating, personal needs.</a:t>
            </a:r>
          </a:p>
          <a:p>
            <a:pPr lvl="1" algn="ctr"/>
            <a:r>
              <a:rPr lang="en-US" sz="1600" dirty="0"/>
              <a:t>Form good friendships by supportive interactions</a:t>
            </a:r>
          </a:p>
          <a:p>
            <a:pPr lvl="1" algn="ctr"/>
            <a:r>
              <a:rPr lang="en-US" sz="1600" dirty="0"/>
              <a:t>Children should be supported to manage emotions, develop a positive sense of self.</a:t>
            </a:r>
          </a:p>
        </p:txBody>
      </p:sp>
      <p:sp>
        <p:nvSpPr>
          <p:cNvPr id="8" name="Content Placeholder 3">
            <a:extLst>
              <a:ext uri="{FF2B5EF4-FFF2-40B4-BE49-F238E27FC236}">
                <a16:creationId xmlns:a16="http://schemas.microsoft.com/office/drawing/2014/main" id="{FAC51469-EFCC-4AAD-A134-D4AC93A4268C}"/>
              </a:ext>
            </a:extLst>
          </p:cNvPr>
          <p:cNvSpPr>
            <a:spLocks noGrp="1"/>
          </p:cNvSpPr>
          <p:nvPr>
            <p:ph sz="quarter" idx="4"/>
          </p:nvPr>
        </p:nvSpPr>
        <p:spPr>
          <a:xfrm>
            <a:off x="6262636" y="1268760"/>
            <a:ext cx="5193585" cy="3815878"/>
          </a:xfrm>
        </p:spPr>
        <p:txBody>
          <a:bodyPr>
            <a:noAutofit/>
          </a:bodyPr>
          <a:lstStyle/>
          <a:p>
            <a:pPr marL="0" indent="0" algn="ctr">
              <a:buNone/>
            </a:pPr>
            <a:r>
              <a:rPr lang="en-US" sz="1600" b="1" u="sng" dirty="0"/>
              <a:t>How you can support your child</a:t>
            </a:r>
          </a:p>
          <a:p>
            <a:pPr algn="ctr"/>
            <a:r>
              <a:rPr lang="en-US" sz="1600" dirty="0"/>
              <a:t>Talk to your child – no mobiles at pick up time</a:t>
            </a:r>
          </a:p>
          <a:p>
            <a:pPr algn="ctr"/>
            <a:r>
              <a:rPr lang="en-US" sz="1600" dirty="0"/>
              <a:t>Teach them to be independent – putting on coats, getting dressed – have a go</a:t>
            </a:r>
          </a:p>
          <a:p>
            <a:pPr algn="ctr"/>
            <a:r>
              <a:rPr lang="en-US" sz="1600" dirty="0"/>
              <a:t>Teach them about heathy eating – brushing teeth.</a:t>
            </a:r>
          </a:p>
          <a:p>
            <a:pPr algn="ctr"/>
            <a:r>
              <a:rPr lang="en-US" sz="1600" dirty="0"/>
              <a:t>Acknowledge right and wrong – talk and explain rules and why at home.</a:t>
            </a:r>
          </a:p>
          <a:p>
            <a:pPr algn="ctr"/>
            <a:r>
              <a:rPr lang="en-US" sz="1600" dirty="0"/>
              <a:t>Praise them for the small things that matter to them – special message sheets in school</a:t>
            </a:r>
          </a:p>
          <a:p>
            <a:pPr algn="ctr"/>
            <a:endParaRPr lang="en-US" sz="1600" dirty="0"/>
          </a:p>
        </p:txBody>
      </p:sp>
    </p:spTree>
    <p:extLst>
      <p:ext uri="{BB962C8B-B14F-4D97-AF65-F5344CB8AC3E}">
        <p14:creationId xmlns:p14="http://schemas.microsoft.com/office/powerpoint/2010/main" val="3589884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829800" cy="543594"/>
          </a:xfrm>
        </p:spPr>
        <p:txBody>
          <a:bodyPr/>
          <a:lstStyle/>
          <a:p>
            <a:pPr algn="ctr"/>
            <a:r>
              <a:rPr lang="en-US" dirty="0"/>
              <a:t> Communication and Language &amp; Literacy at home:</a:t>
            </a:r>
          </a:p>
        </p:txBody>
      </p:sp>
      <p:sp>
        <p:nvSpPr>
          <p:cNvPr id="3" name="Content Placeholder 2"/>
          <p:cNvSpPr>
            <a:spLocks noGrp="1"/>
          </p:cNvSpPr>
          <p:nvPr>
            <p:ph sz="half" idx="1"/>
          </p:nvPr>
        </p:nvSpPr>
        <p:spPr>
          <a:xfrm>
            <a:off x="578511" y="1358121"/>
            <a:ext cx="5201839" cy="3474720"/>
          </a:xfrm>
        </p:spPr>
        <p:txBody>
          <a:bodyPr>
            <a:normAutofit fontScale="92500" lnSpcReduction="20000"/>
          </a:bodyPr>
          <a:lstStyle/>
          <a:p>
            <a:pPr marL="0" indent="0" algn="ctr">
              <a:buNone/>
            </a:pPr>
            <a:r>
              <a:rPr lang="en-US" b="1" u="sng" dirty="0"/>
              <a:t>What’s Important</a:t>
            </a:r>
          </a:p>
          <a:p>
            <a:pPr algn="ctr"/>
            <a:r>
              <a:rPr lang="en-US" sz="1600" b="1" dirty="0"/>
              <a:t>Communication and language </a:t>
            </a:r>
            <a:r>
              <a:rPr lang="en-US" sz="1600" dirty="0"/>
              <a:t> - underpins all 7 areas of learning.</a:t>
            </a:r>
          </a:p>
          <a:p>
            <a:pPr algn="ctr"/>
            <a:r>
              <a:rPr lang="en-US" sz="1600" dirty="0"/>
              <a:t>Reading frequently – “life long love or reading is crucial”</a:t>
            </a:r>
          </a:p>
          <a:p>
            <a:pPr algn="ctr"/>
            <a:r>
              <a:rPr lang="en-US" sz="1600" dirty="0"/>
              <a:t>Language Comprehension – when adults talk with children, read with them</a:t>
            </a:r>
          </a:p>
          <a:p>
            <a:pPr algn="ctr"/>
            <a:r>
              <a:rPr lang="en-US" sz="1600" dirty="0"/>
              <a:t>Skilled word reading – decoding familiar word recognition</a:t>
            </a:r>
          </a:p>
          <a:p>
            <a:pPr algn="ctr"/>
            <a:r>
              <a:rPr lang="en-US" sz="1600" dirty="0"/>
              <a:t>Writing – spelling, handwriting and composition – ideas and </a:t>
            </a:r>
            <a:r>
              <a:rPr lang="en-US" sz="1600" b="1" dirty="0"/>
              <a:t>structuring them in speech before writing</a:t>
            </a:r>
          </a:p>
        </p:txBody>
      </p:sp>
      <p:sp>
        <p:nvSpPr>
          <p:cNvPr id="4" name="Content Placeholder 3"/>
          <p:cNvSpPr>
            <a:spLocks noGrp="1"/>
          </p:cNvSpPr>
          <p:nvPr>
            <p:ph sz="half" idx="2"/>
          </p:nvPr>
        </p:nvSpPr>
        <p:spPr>
          <a:xfrm>
            <a:off x="6960096" y="1268760"/>
            <a:ext cx="4389120" cy="3474720"/>
          </a:xfrm>
        </p:spPr>
        <p:txBody>
          <a:bodyPr>
            <a:normAutofit fontScale="92500" lnSpcReduction="20000"/>
          </a:bodyPr>
          <a:lstStyle/>
          <a:p>
            <a:pPr marL="0" indent="0" algn="ctr">
              <a:buNone/>
            </a:pPr>
            <a:r>
              <a:rPr lang="en-US" b="1" u="sng" dirty="0"/>
              <a:t>How you can support your child</a:t>
            </a:r>
          </a:p>
          <a:p>
            <a:pPr algn="ctr"/>
            <a:r>
              <a:rPr lang="en-US" sz="1600" dirty="0"/>
              <a:t>Quality conversations – essential. Commenting on what they are doing, echoing back and adding in new vocabulary</a:t>
            </a:r>
          </a:p>
          <a:p>
            <a:pPr algn="ctr"/>
            <a:r>
              <a:rPr lang="en-US" sz="1600" dirty="0"/>
              <a:t>Reading the books sent home from school every night.</a:t>
            </a:r>
          </a:p>
          <a:p>
            <a:pPr algn="ctr"/>
            <a:r>
              <a:rPr lang="en-US" sz="1600" dirty="0"/>
              <a:t>Read a range of stories, engage them in the stories, repeat the stories often so they have chance to learn the text, repeating words and phrases.</a:t>
            </a:r>
          </a:p>
          <a:p>
            <a:pPr algn="ctr"/>
            <a:r>
              <a:rPr lang="en-US" sz="1600" dirty="0"/>
              <a:t>Practice their phonics if you can in a fun way – </a:t>
            </a:r>
          </a:p>
          <a:p>
            <a:pPr algn="ctr"/>
            <a:r>
              <a:rPr lang="en-US" sz="1600" dirty="0"/>
              <a:t>Writing for fun…shopping lists, postcards, birthday cards, designing their </a:t>
            </a:r>
            <a:r>
              <a:rPr lang="en-US" sz="1600" dirty="0" err="1"/>
              <a:t>lego</a:t>
            </a:r>
            <a:r>
              <a:rPr lang="en-US" sz="1600" dirty="0"/>
              <a:t>.</a:t>
            </a:r>
          </a:p>
        </p:txBody>
      </p:sp>
    </p:spTree>
    <p:extLst>
      <p:ext uri="{BB962C8B-B14F-4D97-AF65-F5344CB8AC3E}">
        <p14:creationId xmlns:p14="http://schemas.microsoft.com/office/powerpoint/2010/main" val="135999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829800" cy="687610"/>
          </a:xfrm>
        </p:spPr>
        <p:txBody>
          <a:bodyPr/>
          <a:lstStyle/>
          <a:p>
            <a:pPr algn="ctr"/>
            <a:r>
              <a:rPr lang="en-US" dirty="0" err="1"/>
              <a:t>Maths</a:t>
            </a:r>
            <a:r>
              <a:rPr lang="en-US" dirty="0"/>
              <a:t> at home:</a:t>
            </a:r>
          </a:p>
        </p:txBody>
      </p:sp>
      <p:sp>
        <p:nvSpPr>
          <p:cNvPr id="7" name="Content Placeholder 2">
            <a:extLst>
              <a:ext uri="{FF2B5EF4-FFF2-40B4-BE49-F238E27FC236}">
                <a16:creationId xmlns:a16="http://schemas.microsoft.com/office/drawing/2014/main" id="{BA722481-7624-47C6-A09A-51910BE31DCF}"/>
              </a:ext>
            </a:extLst>
          </p:cNvPr>
          <p:cNvSpPr>
            <a:spLocks noGrp="1"/>
          </p:cNvSpPr>
          <p:nvPr>
            <p:ph sz="half" idx="2"/>
          </p:nvPr>
        </p:nvSpPr>
        <p:spPr>
          <a:xfrm>
            <a:off x="724615" y="1268760"/>
            <a:ext cx="4791629" cy="3815878"/>
          </a:xfrm>
        </p:spPr>
        <p:txBody>
          <a:bodyPr>
            <a:noAutofit/>
          </a:bodyPr>
          <a:lstStyle/>
          <a:p>
            <a:pPr marL="0" indent="0" algn="ctr">
              <a:buNone/>
            </a:pPr>
            <a:r>
              <a:rPr lang="en-US" sz="1600" b="1" u="sng" dirty="0"/>
              <a:t>What’s Important</a:t>
            </a:r>
          </a:p>
          <a:p>
            <a:pPr algn="ctr"/>
            <a:r>
              <a:rPr lang="en-US" sz="1600" dirty="0"/>
              <a:t>Developing a strong grounding in number – develop the necessary building blocks</a:t>
            </a:r>
          </a:p>
          <a:p>
            <a:pPr algn="ctr"/>
            <a:r>
              <a:rPr lang="en-US" sz="1600" dirty="0"/>
              <a:t>Count confidently, deep understanding of numbers to 10.</a:t>
            </a:r>
          </a:p>
          <a:p>
            <a:pPr algn="ctr"/>
            <a:r>
              <a:rPr lang="en-US" sz="1600" dirty="0"/>
              <a:t>Using objects to support their learning</a:t>
            </a:r>
          </a:p>
          <a:p>
            <a:pPr algn="ctr"/>
            <a:r>
              <a:rPr lang="en-US" sz="1600" dirty="0"/>
              <a:t>Positive attitudes and ‘have a go attitude’</a:t>
            </a:r>
          </a:p>
          <a:p>
            <a:pPr algn="ctr"/>
            <a:r>
              <a:rPr lang="en-US" sz="1600" b="1" dirty="0"/>
              <a:t>Practical!!</a:t>
            </a:r>
          </a:p>
          <a:p>
            <a:pPr algn="ctr"/>
            <a:endParaRPr lang="en-US" sz="1600" dirty="0"/>
          </a:p>
        </p:txBody>
      </p:sp>
      <p:sp>
        <p:nvSpPr>
          <p:cNvPr id="8" name="Content Placeholder 3">
            <a:extLst>
              <a:ext uri="{FF2B5EF4-FFF2-40B4-BE49-F238E27FC236}">
                <a16:creationId xmlns:a16="http://schemas.microsoft.com/office/drawing/2014/main" id="{FAC51469-EFCC-4AAD-A134-D4AC93A4268C}"/>
              </a:ext>
            </a:extLst>
          </p:cNvPr>
          <p:cNvSpPr>
            <a:spLocks noGrp="1"/>
          </p:cNvSpPr>
          <p:nvPr>
            <p:ph sz="quarter" idx="4"/>
          </p:nvPr>
        </p:nvSpPr>
        <p:spPr>
          <a:xfrm>
            <a:off x="6262636" y="1268760"/>
            <a:ext cx="5193585" cy="3815878"/>
          </a:xfrm>
        </p:spPr>
        <p:txBody>
          <a:bodyPr>
            <a:noAutofit/>
          </a:bodyPr>
          <a:lstStyle/>
          <a:p>
            <a:pPr marL="0" indent="0" algn="ctr">
              <a:buNone/>
            </a:pPr>
            <a:r>
              <a:rPr lang="en-US" sz="1600" b="1" u="sng" dirty="0"/>
              <a:t>How you can support your child</a:t>
            </a:r>
          </a:p>
          <a:p>
            <a:pPr algn="ctr"/>
            <a:r>
              <a:rPr lang="en-US" sz="1600" dirty="0"/>
              <a:t>Talk about numbers and shapes – make it fun!</a:t>
            </a:r>
          </a:p>
          <a:p>
            <a:pPr algn="ctr"/>
            <a:r>
              <a:rPr lang="en-US" sz="1600" dirty="0"/>
              <a:t>make </a:t>
            </a:r>
            <a:r>
              <a:rPr lang="en-US" sz="1600" dirty="0" err="1"/>
              <a:t>maths</a:t>
            </a:r>
            <a:r>
              <a:rPr lang="en-US" sz="1600" dirty="0"/>
              <a:t> real – shopping, play games in the car – finding or counting things</a:t>
            </a:r>
          </a:p>
          <a:p>
            <a:pPr algn="ctr"/>
            <a:r>
              <a:rPr lang="en-US" sz="1600" dirty="0"/>
              <a:t>Shapes in everyday things, building </a:t>
            </a:r>
            <a:r>
              <a:rPr lang="en-US" sz="1600" dirty="0" err="1"/>
              <a:t>lego</a:t>
            </a:r>
            <a:r>
              <a:rPr lang="en-US" sz="1600" dirty="0"/>
              <a:t> </a:t>
            </a:r>
            <a:r>
              <a:rPr lang="en-US" sz="1600" dirty="0" err="1"/>
              <a:t>etc</a:t>
            </a:r>
            <a:endParaRPr lang="en-US" sz="1600" dirty="0"/>
          </a:p>
          <a:p>
            <a:pPr algn="ctr"/>
            <a:r>
              <a:rPr lang="en-US" sz="1600" dirty="0"/>
              <a:t>When playing dice games, quick recognition of the numbers</a:t>
            </a:r>
          </a:p>
          <a:p>
            <a:pPr algn="ctr"/>
            <a:r>
              <a:rPr lang="en-US" sz="1600" dirty="0"/>
              <a:t>Setting the table at home – have we got enough? </a:t>
            </a:r>
            <a:r>
              <a:rPr lang="en-US" sz="1600" b="1" dirty="0"/>
              <a:t>Why not?</a:t>
            </a:r>
          </a:p>
          <a:p>
            <a:pPr algn="ctr"/>
            <a:r>
              <a:rPr lang="en-US" sz="1600" b="1" dirty="0" err="1"/>
              <a:t>Maths</a:t>
            </a:r>
            <a:r>
              <a:rPr lang="en-US" sz="1600" b="1" dirty="0"/>
              <a:t> is about exploring and seeing patterns in numbers, environment.</a:t>
            </a:r>
          </a:p>
        </p:txBody>
      </p:sp>
    </p:spTree>
    <p:extLst>
      <p:ext uri="{BB962C8B-B14F-4D97-AF65-F5344CB8AC3E}">
        <p14:creationId xmlns:p14="http://schemas.microsoft.com/office/powerpoint/2010/main" val="1457739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829800" cy="687610"/>
          </a:xfrm>
        </p:spPr>
        <p:txBody>
          <a:bodyPr/>
          <a:lstStyle/>
          <a:p>
            <a:pPr algn="ctr"/>
            <a:r>
              <a:rPr lang="en-US" dirty="0"/>
              <a:t>Understanding of the world at home:</a:t>
            </a:r>
          </a:p>
        </p:txBody>
      </p:sp>
      <p:sp>
        <p:nvSpPr>
          <p:cNvPr id="7" name="Content Placeholder 2">
            <a:extLst>
              <a:ext uri="{FF2B5EF4-FFF2-40B4-BE49-F238E27FC236}">
                <a16:creationId xmlns:a16="http://schemas.microsoft.com/office/drawing/2014/main" id="{BA722481-7624-47C6-A09A-51910BE31DCF}"/>
              </a:ext>
            </a:extLst>
          </p:cNvPr>
          <p:cNvSpPr>
            <a:spLocks noGrp="1"/>
          </p:cNvSpPr>
          <p:nvPr>
            <p:ph sz="half" idx="2"/>
          </p:nvPr>
        </p:nvSpPr>
        <p:spPr>
          <a:xfrm>
            <a:off x="724615" y="1268760"/>
            <a:ext cx="4791629" cy="3815878"/>
          </a:xfrm>
        </p:spPr>
        <p:txBody>
          <a:bodyPr>
            <a:noAutofit/>
          </a:bodyPr>
          <a:lstStyle/>
          <a:p>
            <a:pPr marL="0" indent="0" algn="ctr">
              <a:buNone/>
            </a:pPr>
            <a:r>
              <a:rPr lang="en-US" sz="1600" b="1" u="sng" dirty="0"/>
              <a:t>What’s Important</a:t>
            </a:r>
          </a:p>
          <a:p>
            <a:pPr algn="ctr"/>
            <a:r>
              <a:rPr lang="en-US" sz="1600" dirty="0"/>
              <a:t>This involves children making sense of their physical world and community.</a:t>
            </a:r>
          </a:p>
          <a:p>
            <a:pPr algn="ctr"/>
            <a:r>
              <a:rPr lang="en-US" sz="1600" dirty="0"/>
              <a:t>Its about their experiences – visiting parks. Libraries, museums to meeting people – firefighters, police, nurses.</a:t>
            </a:r>
          </a:p>
          <a:p>
            <a:pPr algn="ctr"/>
            <a:r>
              <a:rPr lang="en-US" sz="1600" dirty="0"/>
              <a:t>Listening to a broad selection of stories will foster their understanding of our cultural , socially, technological and ecological diverse world.</a:t>
            </a:r>
          </a:p>
          <a:p>
            <a:pPr algn="ctr"/>
            <a:r>
              <a:rPr lang="en-US" sz="1600" dirty="0"/>
              <a:t>Enriching their vocab will support later reading comprehension. </a:t>
            </a:r>
          </a:p>
        </p:txBody>
      </p:sp>
      <p:sp>
        <p:nvSpPr>
          <p:cNvPr id="8" name="Content Placeholder 3">
            <a:extLst>
              <a:ext uri="{FF2B5EF4-FFF2-40B4-BE49-F238E27FC236}">
                <a16:creationId xmlns:a16="http://schemas.microsoft.com/office/drawing/2014/main" id="{FAC51469-EFCC-4AAD-A134-D4AC93A4268C}"/>
              </a:ext>
            </a:extLst>
          </p:cNvPr>
          <p:cNvSpPr>
            <a:spLocks noGrp="1"/>
          </p:cNvSpPr>
          <p:nvPr>
            <p:ph sz="quarter" idx="4"/>
          </p:nvPr>
        </p:nvSpPr>
        <p:spPr>
          <a:xfrm>
            <a:off x="6262636" y="1268760"/>
            <a:ext cx="5193585" cy="3815878"/>
          </a:xfrm>
        </p:spPr>
        <p:txBody>
          <a:bodyPr>
            <a:noAutofit/>
          </a:bodyPr>
          <a:lstStyle/>
          <a:p>
            <a:pPr marL="0" indent="0" algn="ctr">
              <a:buNone/>
            </a:pPr>
            <a:r>
              <a:rPr lang="en-US" sz="1600" b="1" u="sng" dirty="0"/>
              <a:t>How you can support your child</a:t>
            </a:r>
          </a:p>
          <a:p>
            <a:pPr algn="ctr"/>
            <a:r>
              <a:rPr lang="en-US" sz="1600" dirty="0"/>
              <a:t>Talk to your child about what they see around them – nature walks/ seasons/ growing plants</a:t>
            </a:r>
          </a:p>
          <a:p>
            <a:pPr algn="ctr"/>
            <a:r>
              <a:rPr lang="en-US" sz="1600" dirty="0"/>
              <a:t>Chat to neighbors, find out their jobs, cultures.</a:t>
            </a:r>
          </a:p>
          <a:p>
            <a:pPr algn="ctr"/>
            <a:r>
              <a:rPr lang="en-US" sz="1600" dirty="0"/>
              <a:t>Take them to experience different things when they can</a:t>
            </a:r>
          </a:p>
          <a:p>
            <a:pPr algn="ctr"/>
            <a:r>
              <a:rPr lang="en-US" sz="1600" dirty="0"/>
              <a:t>Family history – the way people do things differently in other cultures/ countries / houses.</a:t>
            </a:r>
          </a:p>
        </p:txBody>
      </p:sp>
    </p:spTree>
    <p:extLst>
      <p:ext uri="{BB962C8B-B14F-4D97-AF65-F5344CB8AC3E}">
        <p14:creationId xmlns:p14="http://schemas.microsoft.com/office/powerpoint/2010/main" val="280326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829800" cy="687610"/>
          </a:xfrm>
        </p:spPr>
        <p:txBody>
          <a:bodyPr/>
          <a:lstStyle/>
          <a:p>
            <a:pPr algn="ctr"/>
            <a:r>
              <a:rPr lang="en-US" dirty="0"/>
              <a:t>Expressive Arts and Design at home:</a:t>
            </a:r>
          </a:p>
        </p:txBody>
      </p:sp>
      <p:sp>
        <p:nvSpPr>
          <p:cNvPr id="7" name="Content Placeholder 2">
            <a:extLst>
              <a:ext uri="{FF2B5EF4-FFF2-40B4-BE49-F238E27FC236}">
                <a16:creationId xmlns:a16="http://schemas.microsoft.com/office/drawing/2014/main" id="{BA722481-7624-47C6-A09A-51910BE31DCF}"/>
              </a:ext>
            </a:extLst>
          </p:cNvPr>
          <p:cNvSpPr>
            <a:spLocks noGrp="1"/>
          </p:cNvSpPr>
          <p:nvPr>
            <p:ph sz="half" idx="2"/>
          </p:nvPr>
        </p:nvSpPr>
        <p:spPr>
          <a:xfrm>
            <a:off x="724615" y="1268760"/>
            <a:ext cx="4791629" cy="3815878"/>
          </a:xfrm>
        </p:spPr>
        <p:txBody>
          <a:bodyPr>
            <a:noAutofit/>
          </a:bodyPr>
          <a:lstStyle/>
          <a:p>
            <a:pPr marL="0" indent="0" algn="ctr">
              <a:buNone/>
            </a:pPr>
            <a:r>
              <a:rPr lang="en-US" sz="1600" b="1" u="sng" dirty="0"/>
              <a:t>What’s Important</a:t>
            </a:r>
          </a:p>
          <a:p>
            <a:pPr algn="ctr"/>
            <a:r>
              <a:rPr lang="en-US" sz="1600" dirty="0"/>
              <a:t>Regular opportunities to engage with the arts, play and explore a range of media and materials</a:t>
            </a:r>
          </a:p>
          <a:p>
            <a:pPr algn="ctr"/>
            <a:r>
              <a:rPr lang="en-US" sz="1600" dirty="0"/>
              <a:t>The children will be exposed to songs and rhymes</a:t>
            </a:r>
          </a:p>
          <a:p>
            <a:pPr algn="ctr"/>
            <a:r>
              <a:rPr lang="en-US" sz="1600" dirty="0"/>
              <a:t>Share their creations and talk about what they have made and how they did it.</a:t>
            </a:r>
          </a:p>
          <a:p>
            <a:pPr algn="ctr"/>
            <a:r>
              <a:rPr lang="en-US" sz="1600" dirty="0"/>
              <a:t>Use familiar storied to enrich their play and the adapt narratives with peers and teachers.</a:t>
            </a:r>
          </a:p>
          <a:p>
            <a:pPr algn="ctr"/>
            <a:endParaRPr lang="en-US" sz="1600" dirty="0"/>
          </a:p>
        </p:txBody>
      </p:sp>
      <p:sp>
        <p:nvSpPr>
          <p:cNvPr id="8" name="Content Placeholder 3">
            <a:extLst>
              <a:ext uri="{FF2B5EF4-FFF2-40B4-BE49-F238E27FC236}">
                <a16:creationId xmlns:a16="http://schemas.microsoft.com/office/drawing/2014/main" id="{FAC51469-EFCC-4AAD-A134-D4AC93A4268C}"/>
              </a:ext>
            </a:extLst>
          </p:cNvPr>
          <p:cNvSpPr>
            <a:spLocks noGrp="1"/>
          </p:cNvSpPr>
          <p:nvPr>
            <p:ph sz="quarter" idx="4"/>
          </p:nvPr>
        </p:nvSpPr>
        <p:spPr>
          <a:xfrm>
            <a:off x="6262636" y="1268760"/>
            <a:ext cx="5193585" cy="3815878"/>
          </a:xfrm>
        </p:spPr>
        <p:txBody>
          <a:bodyPr>
            <a:noAutofit/>
          </a:bodyPr>
          <a:lstStyle/>
          <a:p>
            <a:pPr marL="0" indent="0" algn="ctr">
              <a:buNone/>
            </a:pPr>
            <a:r>
              <a:rPr lang="en-US" sz="1600" b="1" u="sng" dirty="0"/>
              <a:t>How you can support your child</a:t>
            </a:r>
          </a:p>
          <a:p>
            <a:pPr algn="ctr"/>
            <a:r>
              <a:rPr lang="en-US" sz="1600" dirty="0"/>
              <a:t>Talk to your children about how they made things – </a:t>
            </a:r>
            <a:r>
              <a:rPr lang="en-US" sz="1600" dirty="0" err="1"/>
              <a:t>lego</a:t>
            </a:r>
            <a:r>
              <a:rPr lang="en-US" sz="1600" dirty="0"/>
              <a:t>, pictures, junk modelling</a:t>
            </a:r>
          </a:p>
          <a:p>
            <a:pPr algn="ctr"/>
            <a:r>
              <a:rPr lang="en-US" sz="1600" dirty="0"/>
              <a:t>Give them activities to do at home – den building, junk modelling from your recycling, </a:t>
            </a:r>
          </a:p>
          <a:p>
            <a:pPr algn="ctr"/>
            <a:r>
              <a:rPr lang="en-US" sz="1600" dirty="0"/>
              <a:t>Sing songs with them, be silly, make up dances,  - allow them the time to be creative</a:t>
            </a:r>
          </a:p>
          <a:p>
            <a:pPr algn="ctr"/>
            <a:r>
              <a:rPr lang="en-US" sz="1600" dirty="0"/>
              <a:t>Make up stories with their dolls/ figures/ cars </a:t>
            </a:r>
            <a:r>
              <a:rPr lang="en-US" sz="1600" dirty="0" err="1"/>
              <a:t>etc</a:t>
            </a:r>
            <a:r>
              <a:rPr lang="en-US" sz="1600" dirty="0"/>
              <a:t> to model how to role play and use language </a:t>
            </a:r>
            <a:r>
              <a:rPr lang="en-US" sz="1600"/>
              <a:t>from stories</a:t>
            </a:r>
          </a:p>
          <a:p>
            <a:pPr algn="ctr"/>
            <a:endParaRPr lang="en-US" sz="1600" dirty="0"/>
          </a:p>
        </p:txBody>
      </p:sp>
    </p:spTree>
    <p:extLst>
      <p:ext uri="{BB962C8B-B14F-4D97-AF65-F5344CB8AC3E}">
        <p14:creationId xmlns:p14="http://schemas.microsoft.com/office/powerpoint/2010/main" val="2298859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hildren Friends 16x9">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hoolyard kids education presentation, album (widescreen).potx" id="{B61009BD-7448-452D-9EB3-A92629EDAAF7}" vid="{D5A61431-CA5A-45CA-9A81-30AAFC8F1B2C}"/>
    </a:ext>
  </a:extLst>
</a:theme>
</file>

<file path=ppt/theme/theme2.xml><?xml version="1.0" encoding="utf-8"?>
<a:theme xmlns:a="http://schemas.openxmlformats.org/drawingml/2006/main" name="Office Theme">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1967B4E84523243A5DE3A7E9B91E76A" ma:contentTypeVersion="12" ma:contentTypeDescription="Create a new document." ma:contentTypeScope="" ma:versionID="ac3abf9a371abb88e4f2c9d210c68ab2">
  <xsd:schema xmlns:xsd="http://www.w3.org/2001/XMLSchema" xmlns:xs="http://www.w3.org/2001/XMLSchema" xmlns:p="http://schemas.microsoft.com/office/2006/metadata/properties" xmlns:ns3="27b00ecb-d217-4ccf-8abb-88fb98f78d83" xmlns:ns4="790a8795-9dd3-4cfc-81d3-161574587771" targetNamespace="http://schemas.microsoft.com/office/2006/metadata/properties" ma:root="true" ma:fieldsID="5acc9c78ab88dc1ab0cfd20611201a71" ns3:_="" ns4:_="">
    <xsd:import namespace="27b00ecb-d217-4ccf-8abb-88fb98f78d83"/>
    <xsd:import namespace="790a8795-9dd3-4cfc-81d3-16157458777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b00ecb-d217-4ccf-8abb-88fb98f78d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90a8795-9dd3-4cfc-81d3-16157458777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A15C6C-6BB6-4DB6-B7D6-7F14EAB2CC5C}">
  <ds:schemaRefs>
    <ds:schemaRef ds:uri="http://purl.org/dc/elements/1.1/"/>
    <ds:schemaRef ds:uri="http://schemas.microsoft.com/office/2006/documentManagement/types"/>
    <ds:schemaRef ds:uri="http://schemas.microsoft.com/office/2006/metadata/properties"/>
    <ds:schemaRef ds:uri="790a8795-9dd3-4cfc-81d3-161574587771"/>
    <ds:schemaRef ds:uri="http://www.w3.org/XML/1998/namespace"/>
    <ds:schemaRef ds:uri="http://purl.org/dc/terms/"/>
    <ds:schemaRef ds:uri="http://schemas.openxmlformats.org/package/2006/metadata/core-properties"/>
    <ds:schemaRef ds:uri="http://schemas.microsoft.com/office/infopath/2007/PartnerControls"/>
    <ds:schemaRef ds:uri="27b00ecb-d217-4ccf-8abb-88fb98f78d83"/>
    <ds:schemaRef ds:uri="http://purl.org/dc/dcmitype/"/>
  </ds:schemaRefs>
</ds:datastoreItem>
</file>

<file path=customXml/itemProps2.xml><?xml version="1.0" encoding="utf-8"?>
<ds:datastoreItem xmlns:ds="http://schemas.openxmlformats.org/officeDocument/2006/customXml" ds:itemID="{9EDF6667-B669-49A4-BBE6-2132BA71C0C7}">
  <ds:schemaRefs>
    <ds:schemaRef ds:uri="http://schemas.microsoft.com/sharepoint/v3/contenttype/forms"/>
  </ds:schemaRefs>
</ds:datastoreItem>
</file>

<file path=customXml/itemProps3.xml><?xml version="1.0" encoding="utf-8"?>
<ds:datastoreItem xmlns:ds="http://schemas.openxmlformats.org/officeDocument/2006/customXml" ds:itemID="{606F68CF-5642-46FB-9538-06F35FD0A1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b00ecb-d217-4ccf-8abb-88fb98f78d83"/>
    <ds:schemaRef ds:uri="790a8795-9dd3-4cfc-81d3-1615745877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Schoolyard kids education presentation, album (widescreen)</Template>
  <TotalTime>242</TotalTime>
  <Words>1332</Words>
  <Application>Microsoft Office PowerPoint</Application>
  <PresentationFormat>Widescreen</PresentationFormat>
  <Paragraphs>98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Children Friends 16x9</vt:lpstr>
      <vt:lpstr>How to help your child in EYFS</vt:lpstr>
      <vt:lpstr>What is the New EYFS curriculum?</vt:lpstr>
      <vt:lpstr>Play Based Approach</vt:lpstr>
      <vt:lpstr>Physical at home:</vt:lpstr>
      <vt:lpstr>Personal and Social at home:</vt:lpstr>
      <vt:lpstr> Communication and Language &amp; Literacy at home:</vt:lpstr>
      <vt:lpstr>Maths at home:</vt:lpstr>
      <vt:lpstr>Understanding of the world at home:</vt:lpstr>
      <vt:lpstr>Expressive Arts and Design at home:</vt:lpstr>
      <vt:lpstr>Ready to learn: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help your child in EYFS</dc:title>
  <dc:creator>Joanna</dc:creator>
  <cp:keywords/>
  <cp:lastModifiedBy>S Power</cp:lastModifiedBy>
  <cp:revision>2</cp:revision>
  <dcterms:created xsi:type="dcterms:W3CDTF">2021-11-03T11:30:40Z</dcterms:created>
  <dcterms:modified xsi:type="dcterms:W3CDTF">2021-11-10T09:21:12Z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0x01010081967B4E84523243A5DE3A7E9B91E76A</vt:lpwstr>
  </property>
</Properties>
</file>